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56"/>
  </p:notesMasterIdLst>
  <p:sldIdLst>
    <p:sldId id="313" r:id="rId2"/>
    <p:sldId id="315" r:id="rId3"/>
    <p:sldId id="317" r:id="rId4"/>
    <p:sldId id="316" r:id="rId5"/>
    <p:sldId id="318" r:id="rId6"/>
    <p:sldId id="323" r:id="rId7"/>
    <p:sldId id="324" r:id="rId8"/>
    <p:sldId id="325" r:id="rId9"/>
    <p:sldId id="326" r:id="rId10"/>
    <p:sldId id="256" r:id="rId11"/>
    <p:sldId id="257" r:id="rId12"/>
    <p:sldId id="258" r:id="rId13"/>
    <p:sldId id="269" r:id="rId14"/>
    <p:sldId id="259" r:id="rId15"/>
    <p:sldId id="260" r:id="rId16"/>
    <p:sldId id="261" r:id="rId17"/>
    <p:sldId id="262" r:id="rId18"/>
    <p:sldId id="263" r:id="rId19"/>
    <p:sldId id="265" r:id="rId20"/>
    <p:sldId id="267" r:id="rId21"/>
    <p:sldId id="268" r:id="rId22"/>
    <p:sldId id="270" r:id="rId23"/>
    <p:sldId id="271" r:id="rId24"/>
    <p:sldId id="272" r:id="rId25"/>
    <p:sldId id="273" r:id="rId26"/>
    <p:sldId id="274" r:id="rId27"/>
    <p:sldId id="275" r:id="rId28"/>
    <p:sldId id="276" r:id="rId29"/>
    <p:sldId id="277" r:id="rId30"/>
    <p:sldId id="282" r:id="rId31"/>
    <p:sldId id="278" r:id="rId32"/>
    <p:sldId id="279" r:id="rId33"/>
    <p:sldId id="280" r:id="rId34"/>
    <p:sldId id="283" r:id="rId35"/>
    <p:sldId id="281" r:id="rId36"/>
    <p:sldId id="284" r:id="rId37"/>
    <p:sldId id="285" r:id="rId38"/>
    <p:sldId id="328" r:id="rId39"/>
    <p:sldId id="286" r:id="rId40"/>
    <p:sldId id="312" r:id="rId41"/>
    <p:sldId id="287" r:id="rId42"/>
    <p:sldId id="288" r:id="rId43"/>
    <p:sldId id="289" r:id="rId44"/>
    <p:sldId id="290" r:id="rId45"/>
    <p:sldId id="291" r:id="rId46"/>
    <p:sldId id="292" r:id="rId47"/>
    <p:sldId id="295" r:id="rId48"/>
    <p:sldId id="294" r:id="rId49"/>
    <p:sldId id="314" r:id="rId50"/>
    <p:sldId id="293" r:id="rId51"/>
    <p:sldId id="296" r:id="rId52"/>
    <p:sldId id="298" r:id="rId53"/>
    <p:sldId id="297" r:id="rId54"/>
    <p:sldId id="32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D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85B5E-A29B-47EA-8524-902D7FE47999}" type="datetimeFigureOut">
              <a:rPr lang="en-US" smtClean="0"/>
              <a:t>09-Dec-17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C183F-84D5-4F2C-BAD9-2AF00E417E26}" type="slidenum">
              <a:rPr lang="en-US" smtClean="0"/>
              <a:t>‹#›</a:t>
            </a:fld>
            <a:endParaRPr lang="en-US"/>
          </a:p>
        </p:txBody>
      </p:sp>
    </p:spTree>
    <p:extLst>
      <p:ext uri="{BB962C8B-B14F-4D97-AF65-F5344CB8AC3E}">
        <p14:creationId xmlns:p14="http://schemas.microsoft.com/office/powerpoint/2010/main" val="253222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C183F-84D5-4F2C-BAD9-2AF00E417E26}" type="slidenum">
              <a:rPr lang="en-US" smtClean="0"/>
              <a:t>1</a:t>
            </a:fld>
            <a:endParaRPr lang="en-US"/>
          </a:p>
        </p:txBody>
      </p:sp>
    </p:spTree>
    <p:extLst>
      <p:ext uri="{BB962C8B-B14F-4D97-AF65-F5344CB8AC3E}">
        <p14:creationId xmlns:p14="http://schemas.microsoft.com/office/powerpoint/2010/main" val="95098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C183F-84D5-4F2C-BAD9-2AF00E417E26}" type="slidenum">
              <a:rPr lang="en-US" smtClean="0"/>
              <a:t>37</a:t>
            </a:fld>
            <a:endParaRPr lang="en-US"/>
          </a:p>
        </p:txBody>
      </p:sp>
    </p:spTree>
    <p:extLst>
      <p:ext uri="{BB962C8B-B14F-4D97-AF65-F5344CB8AC3E}">
        <p14:creationId xmlns:p14="http://schemas.microsoft.com/office/powerpoint/2010/main" val="45553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C183F-84D5-4F2C-BAD9-2AF00E417E26}" type="slidenum">
              <a:rPr lang="en-US" smtClean="0"/>
              <a:t>54</a:t>
            </a:fld>
            <a:endParaRPr lang="en-US"/>
          </a:p>
        </p:txBody>
      </p:sp>
    </p:spTree>
    <p:extLst>
      <p:ext uri="{BB962C8B-B14F-4D97-AF65-F5344CB8AC3E}">
        <p14:creationId xmlns:p14="http://schemas.microsoft.com/office/powerpoint/2010/main" val="95098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2CD2572-2DEA-4E59-8A85-A53701F35EE9}" type="datetime1">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278D004-396B-480C-9F34-45514F76C5FF}"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C34C8-2A59-4B16-B432-8B3D45ACEF5B}" type="datetime1">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A50B3B-ED8A-426F-8681-39A6744FADC9}" type="datetime1">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B4C2-0CA7-4E62-9423-B622700EED1B}" type="datetime1">
              <a:rPr lang="en-US" smtClean="0"/>
              <a:t>09-Dec-17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A8BBC1-443D-4516-BCA0-F136DBEBEF94}" type="datetime1">
              <a:rPr lang="en-US" smtClean="0"/>
              <a:t>09-Dec-17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8D004-396B-480C-9F34-45514F76C5FF}"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814EB-EDA3-404C-A2BD-85C4DE8BC3D2}" type="datetime1">
              <a:rPr lang="en-US" smtClean="0"/>
              <a:t>09-Dec-17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9822E1-9D63-4653-BAEA-A2ABCAE3BA5D}" type="datetime1">
              <a:rPr lang="en-US" smtClean="0"/>
              <a:t>09-Dec-17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5F51D-F93E-4808-B7B8-B904CF4BF808}" type="datetime1">
              <a:rPr lang="en-US" smtClean="0"/>
              <a:t>09-Dec-17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80AFBEC-7EE7-4198-9091-2818306F9B27}" type="datetime1">
              <a:rPr lang="en-US" smtClean="0"/>
              <a:t>09-Dec-17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8D004-396B-480C-9F34-45514F76C5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BEFBF3-F3D8-4177-A3B5-CEBABCF36486}" type="datetime1">
              <a:rPr lang="en-US" smtClean="0"/>
              <a:t>09-Dec-17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8D004-396B-480C-9F34-45514F76C5FF}"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5BE3CD1-7DB8-41E5-AA48-2FBDBF06D74D}" type="datetime1">
              <a:rPr lang="en-US" smtClean="0"/>
              <a:t>09-Dec-17</a:t>
            </a:fld>
            <a:endParaRPr lang="en-US"/>
          </a:p>
        </p:txBody>
      </p:sp>
      <p:sp>
        <p:nvSpPr>
          <p:cNvPr id="7" name="Slide Number Placeholder 6"/>
          <p:cNvSpPr>
            <a:spLocks noGrp="1"/>
          </p:cNvSpPr>
          <p:nvPr>
            <p:ph type="sldNum" sz="quarter" idx="12"/>
          </p:nvPr>
        </p:nvSpPr>
        <p:spPr/>
        <p:txBody>
          <a:bodyPr/>
          <a:lstStyle/>
          <a:p>
            <a:fld id="{1278D004-396B-480C-9F34-45514F76C5FF}"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B2F47C2-A193-42C9-8A15-1BBC785F2EA7}" type="datetime1">
              <a:rPr lang="en-US" smtClean="0"/>
              <a:t>09-Dec-17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278D004-396B-480C-9F34-45514F76C5FF}"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mchhist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42805" y="4648200"/>
            <a:ext cx="6553200" cy="1066800"/>
          </a:xfrm>
        </p:spPr>
        <p:txBody>
          <a:bodyPr>
            <a:normAutofit/>
          </a:bodyPr>
          <a:lstStyle/>
          <a:p>
            <a:r>
              <a:rPr lang="en-US" dirty="0" smtClean="0"/>
              <a:t>Process, infrastructure and scope of coverage</a:t>
            </a:r>
            <a:endParaRPr lang="en-US" dirty="0"/>
          </a:p>
        </p:txBody>
      </p:sp>
      <p:sp>
        <p:nvSpPr>
          <p:cNvPr id="4" name="Title 3"/>
          <p:cNvSpPr>
            <a:spLocks noGrp="1"/>
          </p:cNvSpPr>
          <p:nvPr>
            <p:ph type="ctrTitle"/>
          </p:nvPr>
        </p:nvSpPr>
        <p:spPr/>
        <p:txBody>
          <a:bodyPr/>
          <a:lstStyle/>
          <a:p>
            <a:r>
              <a:rPr lang="en-US" dirty="0" smtClean="0"/>
              <a:t>Autism meeting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
            <a:ext cx="8458200" cy="2667000"/>
          </a:xfrm>
          <a:prstGeom prst="rect">
            <a:avLst/>
          </a:prstGeom>
        </p:spPr>
      </p:pic>
      <p:sp>
        <p:nvSpPr>
          <p:cNvPr id="7" name="TextBox 6"/>
          <p:cNvSpPr txBox="1"/>
          <p:nvPr/>
        </p:nvSpPr>
        <p:spPr>
          <a:xfrm>
            <a:off x="6477000" y="6178771"/>
            <a:ext cx="3352800" cy="584775"/>
          </a:xfrm>
          <a:prstGeom prst="rect">
            <a:avLst/>
          </a:prstGeom>
          <a:noFill/>
        </p:spPr>
        <p:txBody>
          <a:bodyPr wrap="square" rtlCol="0">
            <a:spAutoFit/>
          </a:bodyPr>
          <a:lstStyle/>
          <a:p>
            <a:r>
              <a:rPr lang="en-US" sz="1600" b="1" dirty="0" smtClean="0"/>
              <a:t>Date    : 11</a:t>
            </a:r>
            <a:r>
              <a:rPr lang="en-US" sz="1600" b="1" baseline="30000" dirty="0" smtClean="0"/>
              <a:t>th</a:t>
            </a:r>
            <a:r>
              <a:rPr lang="en-US" sz="1600" b="1" dirty="0" smtClean="0"/>
              <a:t> Dec 2017</a:t>
            </a:r>
          </a:p>
          <a:p>
            <a:r>
              <a:rPr lang="en-US" sz="1600" b="1" dirty="0" smtClean="0"/>
              <a:t>Venue :  DMS, Chennai</a:t>
            </a:r>
            <a:endParaRPr lang="en-US" sz="1600" b="1" dirty="0"/>
          </a:p>
        </p:txBody>
      </p:sp>
    </p:spTree>
    <p:extLst>
      <p:ext uri="{BB962C8B-B14F-4D97-AF65-F5344CB8AC3E}">
        <p14:creationId xmlns:p14="http://schemas.microsoft.com/office/powerpoint/2010/main" val="397383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Steps to login to the CMCHISTN application</a:t>
            </a:r>
            <a:endParaRPr lang="en-US" dirty="0"/>
          </a:p>
        </p:txBody>
      </p:sp>
      <p:sp>
        <p:nvSpPr>
          <p:cNvPr id="5" name="Content Placeholder 4"/>
          <p:cNvSpPr>
            <a:spLocks noGrp="1"/>
          </p:cNvSpPr>
          <p:nvPr>
            <p:ph idx="1"/>
          </p:nvPr>
        </p:nvSpPr>
        <p:spPr/>
        <p:txBody>
          <a:bodyPr/>
          <a:lstStyle/>
          <a:p>
            <a:r>
              <a:rPr lang="en-US" dirty="0" smtClean="0"/>
              <a:t>Enter </a:t>
            </a:r>
            <a:r>
              <a:rPr lang="en-US" dirty="0" smtClean="0">
                <a:solidFill>
                  <a:schemeClr val="tx1"/>
                </a:solidFill>
                <a:hlinkClick r:id="rId2"/>
              </a:rPr>
              <a:t>www.cmchistn.com</a:t>
            </a:r>
            <a:r>
              <a:rPr lang="en-US" dirty="0" smtClean="0">
                <a:solidFill>
                  <a:srgbClr val="C00000"/>
                </a:solidFill>
              </a:rPr>
              <a:t> </a:t>
            </a:r>
            <a:r>
              <a:rPr lang="en-US" dirty="0" smtClean="0"/>
              <a:t>in any recommended browser.</a:t>
            </a:r>
          </a:p>
          <a:p>
            <a:r>
              <a:rPr lang="en-US" dirty="0" smtClean="0"/>
              <a:t>Move the cursor over Hospital tab and select Claim from the drop down option.</a:t>
            </a:r>
          </a:p>
          <a:p>
            <a:pPr marL="0" indent="0">
              <a:buNone/>
            </a:pPr>
            <a:r>
              <a:rPr lang="en-US" dirty="0"/>
              <a:t>	</a:t>
            </a:r>
            <a:r>
              <a:rPr lang="en-US" dirty="0" smtClean="0"/>
              <a:t>			(or)</a:t>
            </a:r>
          </a:p>
          <a:p>
            <a:r>
              <a:rPr lang="en-US" dirty="0" smtClean="0"/>
              <a:t>Type the below URL in search bar of the browser</a:t>
            </a:r>
          </a:p>
          <a:p>
            <a:pPr marL="0" indent="0">
              <a:buNone/>
            </a:pPr>
            <a:r>
              <a:rPr lang="en-US" dirty="0"/>
              <a:t>	</a:t>
            </a:r>
            <a:r>
              <a:rPr lang="en-US" u="sng" dirty="0" smtClean="0">
                <a:solidFill>
                  <a:srgbClr val="0D0DDD"/>
                </a:solidFill>
              </a:rPr>
              <a:t>https://claim.cmchistn.com</a:t>
            </a:r>
            <a:endParaRPr lang="en-US" dirty="0" smtClean="0">
              <a:solidFill>
                <a:srgbClr val="0D0DDD"/>
              </a:solidFill>
            </a:endParaRPr>
          </a:p>
          <a:p>
            <a:pPr marL="0" indent="0">
              <a:buNone/>
            </a:pPr>
            <a:endParaRPr lang="en-US" dirty="0"/>
          </a:p>
        </p:txBody>
      </p:sp>
    </p:spTree>
    <p:extLst>
      <p:ext uri="{BB962C8B-B14F-4D97-AF65-F5344CB8AC3E}">
        <p14:creationId xmlns:p14="http://schemas.microsoft.com/office/powerpoint/2010/main" val="57855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Login steps(Conti..)</a:t>
            </a:r>
            <a:endParaRPr lang="en-US" dirty="0"/>
          </a:p>
        </p:txBody>
      </p:sp>
      <p:sp>
        <p:nvSpPr>
          <p:cNvPr id="12" name="Content Placeholder 11"/>
          <p:cNvSpPr>
            <a:spLocks noGrp="1"/>
          </p:cNvSpPr>
          <p:nvPr>
            <p:ph idx="1"/>
          </p:nvPr>
        </p:nvSpPr>
        <p:spPr/>
        <p:txBody>
          <a:bodyPr/>
          <a:lstStyle/>
          <a:p>
            <a:r>
              <a:rPr lang="en-US" dirty="0" smtClean="0"/>
              <a:t>User Id’s and Password been given for all user’s with their appropriate roles.</a:t>
            </a:r>
            <a:endParaRPr lang="en-US" dirty="0"/>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848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93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Steps(</a:t>
            </a:r>
            <a:r>
              <a:rPr lang="en-US" dirty="0" err="1" smtClean="0"/>
              <a:t>conti</a:t>
            </a:r>
            <a:r>
              <a:rPr lang="en-US" dirty="0" smtClean="0"/>
              <a:t>…)</a:t>
            </a:r>
            <a:endParaRPr lang="en-US" dirty="0"/>
          </a:p>
        </p:txBody>
      </p:sp>
      <p:sp>
        <p:nvSpPr>
          <p:cNvPr id="3" name="Content Placeholder 2"/>
          <p:cNvSpPr>
            <a:spLocks noGrp="1"/>
          </p:cNvSpPr>
          <p:nvPr>
            <p:ph idx="1"/>
          </p:nvPr>
        </p:nvSpPr>
        <p:spPr/>
        <p:txBody>
          <a:bodyPr numCol="1"/>
          <a:lstStyle/>
          <a:p>
            <a:r>
              <a:rPr lang="en-US" dirty="0" smtClean="0"/>
              <a:t>Enter the User Id</a:t>
            </a:r>
          </a:p>
          <a:p>
            <a:r>
              <a:rPr lang="en-US" dirty="0" smtClean="0"/>
              <a:t>Enter the Password</a:t>
            </a:r>
          </a:p>
          <a:p>
            <a:r>
              <a:rPr lang="en-US" dirty="0" smtClean="0"/>
              <a:t>Enter the captcha code</a:t>
            </a:r>
          </a:p>
          <a:p>
            <a:r>
              <a:rPr lang="en-US" dirty="0" smtClean="0"/>
              <a:t>Click the Login butto</a:t>
            </a:r>
            <a:r>
              <a:rPr lang="en-US" dirty="0"/>
              <a:t>n</a:t>
            </a:r>
            <a:endParaRPr lang="en-US" dirty="0" smtClean="0"/>
          </a:p>
          <a:p>
            <a:endParaRPr lang="en-US" dirty="0"/>
          </a:p>
        </p:txBody>
      </p:sp>
    </p:spTree>
    <p:extLst>
      <p:ext uri="{BB962C8B-B14F-4D97-AF65-F5344CB8AC3E}">
        <p14:creationId xmlns:p14="http://schemas.microsoft.com/office/powerpoint/2010/main" val="3228421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Roles and Responsibilities</a:t>
            </a:r>
            <a:endParaRPr lang="en-US" dirty="0"/>
          </a:p>
        </p:txBody>
      </p:sp>
      <p:sp>
        <p:nvSpPr>
          <p:cNvPr id="6" name="Title 5"/>
          <p:cNvSpPr>
            <a:spLocks noGrp="1"/>
          </p:cNvSpPr>
          <p:nvPr>
            <p:ph type="ctrTitle"/>
          </p:nvPr>
        </p:nvSpPr>
        <p:spPr/>
        <p:txBody>
          <a:bodyPr/>
          <a:lstStyle/>
          <a:p>
            <a:r>
              <a:rPr lang="en-US" dirty="0" err="1" smtClean="0"/>
              <a:t>INSurance</a:t>
            </a:r>
            <a:r>
              <a:rPr lang="en-US" dirty="0" smtClean="0"/>
              <a:t> coordinator</a:t>
            </a:r>
            <a:endParaRPr lang="en-US" dirty="0"/>
          </a:p>
        </p:txBody>
      </p:sp>
    </p:spTree>
    <p:extLst>
      <p:ext uri="{BB962C8B-B14F-4D97-AF65-F5344CB8AC3E}">
        <p14:creationId xmlns:p14="http://schemas.microsoft.com/office/powerpoint/2010/main" val="2567736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Insurance Coordinator Roles</a:t>
            </a:r>
            <a:endParaRPr lang="en-US" dirty="0"/>
          </a:p>
        </p:txBody>
      </p:sp>
      <p:sp>
        <p:nvSpPr>
          <p:cNvPr id="3" name="Content Placeholder 2"/>
          <p:cNvSpPr>
            <a:spLocks noGrp="1"/>
          </p:cNvSpPr>
          <p:nvPr>
            <p:ph idx="1"/>
          </p:nvPr>
        </p:nvSpPr>
        <p:spPr/>
        <p:txBody>
          <a:bodyPr/>
          <a:lstStyle/>
          <a:p>
            <a:r>
              <a:rPr lang="en-US" dirty="0" smtClean="0"/>
              <a:t>After successful login from LO’s id the user will be directed to below page.</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1" y="2743200"/>
            <a:ext cx="8229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12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Coordinator Roles(Conti..)</a:t>
            </a:r>
            <a:endParaRPr lang="en-US" dirty="0"/>
          </a:p>
        </p:txBody>
      </p:sp>
      <p:sp>
        <p:nvSpPr>
          <p:cNvPr id="3" name="Content Placeholder 2"/>
          <p:cNvSpPr>
            <a:spLocks noGrp="1"/>
          </p:cNvSpPr>
          <p:nvPr>
            <p:ph idx="1"/>
          </p:nvPr>
        </p:nvSpPr>
        <p:spPr/>
        <p:txBody>
          <a:bodyPr/>
          <a:lstStyle/>
          <a:p>
            <a:r>
              <a:rPr lang="en-US" dirty="0" smtClean="0"/>
              <a:t>This page contains the following tabs,</a:t>
            </a:r>
          </a:p>
          <a:p>
            <a:pPr marL="0" indent="0">
              <a:buNone/>
            </a:pPr>
            <a:endParaRPr lang="en-US" dirty="0" smtClean="0"/>
          </a:p>
          <a:p>
            <a:pPr lvl="5">
              <a:buFont typeface="Wingdings" pitchFamily="2" charset="2"/>
              <a:buChar char="Ø"/>
            </a:pPr>
            <a:r>
              <a:rPr lang="en-US" sz="2800" dirty="0" smtClean="0"/>
              <a:t>Preauth Draft</a:t>
            </a:r>
          </a:p>
          <a:p>
            <a:pPr lvl="5">
              <a:buFont typeface="Wingdings" pitchFamily="2" charset="2"/>
              <a:buChar char="Ø"/>
            </a:pPr>
            <a:r>
              <a:rPr lang="en-US" sz="2800" dirty="0" smtClean="0"/>
              <a:t>New Preauth Draft</a:t>
            </a:r>
          </a:p>
          <a:p>
            <a:pPr lvl="5">
              <a:buFont typeface="Wingdings" pitchFamily="2" charset="2"/>
              <a:buChar char="Ø"/>
            </a:pPr>
            <a:r>
              <a:rPr lang="en-US" sz="2800" dirty="0" smtClean="0"/>
              <a:t>TN Scheme Members-New</a:t>
            </a:r>
          </a:p>
          <a:p>
            <a:pPr lvl="5">
              <a:buFont typeface="Wingdings" pitchFamily="2" charset="2"/>
              <a:buChar char="Ø"/>
            </a:pPr>
            <a:r>
              <a:rPr lang="en-US" sz="2800" dirty="0" smtClean="0"/>
              <a:t>Preauth Inbox</a:t>
            </a:r>
          </a:p>
          <a:p>
            <a:pPr lvl="5">
              <a:buFont typeface="Wingdings" pitchFamily="2" charset="2"/>
              <a:buChar char="Ø"/>
            </a:pPr>
            <a:r>
              <a:rPr lang="en-US" sz="2800" dirty="0" smtClean="0"/>
              <a:t>Profile</a:t>
            </a:r>
            <a:endParaRPr lang="en-US" sz="2800" dirty="0"/>
          </a:p>
        </p:txBody>
      </p:sp>
    </p:spTree>
    <p:extLst>
      <p:ext uri="{BB962C8B-B14F-4D97-AF65-F5344CB8AC3E}">
        <p14:creationId xmlns:p14="http://schemas.microsoft.com/office/powerpoint/2010/main" val="613108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Coordinator Roles(Conti..)</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bg2">
                    <a:lumMod val="25000"/>
                  </a:schemeClr>
                </a:solidFill>
              </a:rPr>
              <a:t>PreAuth Draft:</a:t>
            </a:r>
          </a:p>
          <a:p>
            <a:pPr marL="0" indent="0">
              <a:buNone/>
            </a:pPr>
            <a:r>
              <a:rPr lang="en-US" dirty="0"/>
              <a:t>	</a:t>
            </a:r>
            <a:r>
              <a:rPr lang="en-US" dirty="0" smtClean="0"/>
              <a:t>The Draft which should be submitted to DMO will be available here. </a:t>
            </a:r>
          </a:p>
          <a:p>
            <a:pPr marL="0" indent="0">
              <a:buNone/>
            </a:pPr>
            <a:r>
              <a:rPr lang="en-US" dirty="0"/>
              <a:t>	</a:t>
            </a:r>
            <a:r>
              <a:rPr lang="en-US" dirty="0" smtClean="0"/>
              <a:t>This page contains the following options,</a:t>
            </a:r>
          </a:p>
          <a:p>
            <a:pPr marL="0" indent="0">
              <a:buNone/>
            </a:pPr>
            <a:r>
              <a:rPr lang="en-US" u="sng" dirty="0" smtClean="0">
                <a:solidFill>
                  <a:srgbClr val="C00000"/>
                </a:solidFill>
              </a:rPr>
              <a:t>Edit </a:t>
            </a:r>
            <a:r>
              <a:rPr lang="en-US" dirty="0" smtClean="0">
                <a:solidFill>
                  <a:srgbClr val="C00000"/>
                </a:solidFill>
              </a:rPr>
              <a:t>Draft: </a:t>
            </a:r>
            <a:r>
              <a:rPr lang="en-US" dirty="0" smtClean="0"/>
              <a:t>The existing Preauth information can be modify from this option.</a:t>
            </a:r>
          </a:p>
          <a:p>
            <a:pPr marL="0" indent="0">
              <a:buNone/>
            </a:pPr>
            <a:r>
              <a:rPr lang="en-US" u="sng" dirty="0" smtClean="0">
                <a:solidFill>
                  <a:srgbClr val="C00000"/>
                </a:solidFill>
              </a:rPr>
              <a:t>Cancel </a:t>
            </a:r>
            <a:r>
              <a:rPr lang="en-US" dirty="0" smtClean="0">
                <a:solidFill>
                  <a:srgbClr val="C00000"/>
                </a:solidFill>
              </a:rPr>
              <a:t>Draft: </a:t>
            </a:r>
            <a:r>
              <a:rPr lang="en-US" dirty="0" smtClean="0"/>
              <a:t>The PreAuth draft which are created can be cancel using the cancel draft option.</a:t>
            </a:r>
          </a:p>
          <a:p>
            <a:pPr marL="0" indent="0">
              <a:buNone/>
            </a:pPr>
            <a:r>
              <a:rPr lang="en-US" u="sng" dirty="0" smtClean="0">
                <a:solidFill>
                  <a:srgbClr val="C00000"/>
                </a:solidFill>
              </a:rPr>
              <a:t>Processed</a:t>
            </a:r>
            <a:r>
              <a:rPr lang="en-US" dirty="0" smtClean="0">
                <a:solidFill>
                  <a:srgbClr val="C00000"/>
                </a:solidFill>
              </a:rPr>
              <a:t>: </a:t>
            </a:r>
            <a:r>
              <a:rPr lang="en-US" dirty="0" smtClean="0"/>
              <a:t>This will list the PreAuth draft which are submitted for processing Preauth.</a:t>
            </a:r>
          </a:p>
          <a:p>
            <a:pPr marL="0" indent="0">
              <a:buNone/>
            </a:pPr>
            <a:endParaRPr lang="en-US" dirty="0" smtClean="0"/>
          </a:p>
          <a:p>
            <a:endParaRPr lang="en-US" dirty="0"/>
          </a:p>
        </p:txBody>
      </p:sp>
    </p:spTree>
    <p:extLst>
      <p:ext uri="{BB962C8B-B14F-4D97-AF65-F5344CB8AC3E}">
        <p14:creationId xmlns:p14="http://schemas.microsoft.com/office/powerpoint/2010/main" val="2119330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Insurance Coordinator Roles(Conti..)</a:t>
            </a:r>
            <a:endParaRPr lang="en-US" dirty="0"/>
          </a:p>
        </p:txBody>
      </p:sp>
      <p:sp>
        <p:nvSpPr>
          <p:cNvPr id="3" name="Content Placeholder 2"/>
          <p:cNvSpPr>
            <a:spLocks noGrp="1"/>
          </p:cNvSpPr>
          <p:nvPr>
            <p:ph idx="1"/>
          </p:nvPr>
        </p:nvSpPr>
        <p:spPr/>
        <p:txBody>
          <a:bodyPr>
            <a:normAutofit/>
          </a:bodyPr>
          <a:lstStyle/>
          <a:p>
            <a:pPr marL="114300" indent="0">
              <a:buNone/>
            </a:pPr>
            <a:r>
              <a:rPr lang="en-US" u="sng" dirty="0" err="1" smtClean="0">
                <a:solidFill>
                  <a:srgbClr val="C00000"/>
                </a:solidFill>
              </a:rPr>
              <a:t>UnProcessed</a:t>
            </a:r>
            <a:r>
              <a:rPr lang="en-US" u="sng" dirty="0">
                <a:solidFill>
                  <a:srgbClr val="C00000"/>
                </a:solidFill>
              </a:rPr>
              <a:t> </a:t>
            </a:r>
            <a:r>
              <a:rPr lang="en-US" u="sng" dirty="0" smtClean="0">
                <a:solidFill>
                  <a:srgbClr val="C00000"/>
                </a:solidFill>
              </a:rPr>
              <a:t>:</a:t>
            </a:r>
            <a:r>
              <a:rPr lang="en-US" dirty="0" smtClean="0">
                <a:solidFill>
                  <a:srgbClr val="C00000"/>
                </a:solidFill>
              </a:rPr>
              <a:t> </a:t>
            </a:r>
            <a:r>
              <a:rPr lang="en-US" dirty="0" smtClean="0"/>
              <a:t>This will list the </a:t>
            </a:r>
            <a:r>
              <a:rPr lang="en-US" dirty="0" err="1" smtClean="0"/>
              <a:t>preauth</a:t>
            </a:r>
            <a:r>
              <a:rPr lang="en-US" dirty="0" smtClean="0"/>
              <a:t> draft which submitted to DMO end.</a:t>
            </a:r>
          </a:p>
          <a:p>
            <a:pPr marL="114300" indent="0">
              <a:buNone/>
            </a:pPr>
            <a:r>
              <a:rPr lang="en-US" u="sng" dirty="0" smtClean="0">
                <a:solidFill>
                  <a:srgbClr val="C00000"/>
                </a:solidFill>
              </a:rPr>
              <a:t>Emergency :</a:t>
            </a:r>
            <a:r>
              <a:rPr lang="en-US" dirty="0" smtClean="0">
                <a:solidFill>
                  <a:srgbClr val="C00000"/>
                </a:solidFill>
              </a:rPr>
              <a:t> </a:t>
            </a:r>
            <a:r>
              <a:rPr lang="en-US" dirty="0" smtClean="0"/>
              <a:t>This option will show the emergency drafts for which the </a:t>
            </a:r>
            <a:r>
              <a:rPr lang="en-US" dirty="0" err="1" smtClean="0"/>
              <a:t>preauth</a:t>
            </a:r>
            <a:r>
              <a:rPr lang="en-US" dirty="0" smtClean="0"/>
              <a:t> should arise.</a:t>
            </a:r>
          </a:p>
          <a:p>
            <a:pPr marL="0" indent="0">
              <a:buNone/>
            </a:pPr>
            <a:r>
              <a:rPr lang="en-US" sz="2800" b="1" dirty="0" smtClean="0">
                <a:solidFill>
                  <a:schemeClr val="bg2">
                    <a:lumMod val="25000"/>
                  </a:schemeClr>
                </a:solidFill>
              </a:rPr>
              <a:t>New PreAuth Draft:</a:t>
            </a:r>
          </a:p>
          <a:p>
            <a:pPr marL="0" indent="0">
              <a:buNone/>
            </a:pPr>
            <a:r>
              <a:rPr lang="en-US" dirty="0"/>
              <a:t>	</a:t>
            </a:r>
            <a:r>
              <a:rPr lang="en-US" dirty="0" smtClean="0"/>
              <a:t>In this section the user can enter the patient demographic details(</a:t>
            </a:r>
            <a:r>
              <a:rPr lang="en-US" dirty="0" err="1" smtClean="0"/>
              <a:t>address,age,patient</a:t>
            </a:r>
            <a:r>
              <a:rPr lang="en-US" dirty="0" smtClean="0"/>
              <a:t> IP no and Referred type)</a:t>
            </a:r>
            <a:endParaRPr lang="en-US" dirty="0"/>
          </a:p>
        </p:txBody>
      </p:sp>
    </p:spTree>
    <p:extLst>
      <p:ext uri="{BB962C8B-B14F-4D97-AF65-F5344CB8AC3E}">
        <p14:creationId xmlns:p14="http://schemas.microsoft.com/office/powerpoint/2010/main" val="3166565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2490" y="1752600"/>
            <a:ext cx="7779019"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796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6841"/>
            <a:ext cx="8382000" cy="6647974"/>
          </a:xfrm>
          <a:prstGeom prst="rect">
            <a:avLst/>
          </a:prstGeom>
        </p:spPr>
        <p:txBody>
          <a:bodyPr wrap="square">
            <a:spAutoFit/>
          </a:bodyPr>
          <a:lstStyle/>
          <a:p>
            <a:r>
              <a:rPr lang="en-IN" b="1" u="heavy" dirty="0">
                <a:solidFill>
                  <a:prstClr val="black"/>
                </a:solidFill>
              </a:rPr>
              <a:t>Steps to be followed:</a:t>
            </a:r>
            <a:endParaRPr lang="en-US" b="1" dirty="0">
              <a:solidFill>
                <a:prstClr val="black"/>
              </a:solidFill>
            </a:endParaRPr>
          </a:p>
          <a:p>
            <a:pPr marL="228600" indent="-228600">
              <a:buFont typeface="+mj-lt"/>
              <a:buAutoNum type="arabicPeriod"/>
            </a:pPr>
            <a:r>
              <a:rPr lang="en-US" sz="1200" dirty="0">
                <a:solidFill>
                  <a:prstClr val="black"/>
                </a:solidFill>
              </a:rPr>
              <a:t>Enter the URN no </a:t>
            </a:r>
          </a:p>
          <a:p>
            <a:pPr marL="228600" indent="-228600">
              <a:buFont typeface="+mj-lt"/>
              <a:buAutoNum type="arabicPeriod"/>
            </a:pPr>
            <a:r>
              <a:rPr lang="en-US" sz="1200" dirty="0">
                <a:solidFill>
                  <a:prstClr val="black"/>
                </a:solidFill>
              </a:rPr>
              <a:t>Enter the Patient Ration card no</a:t>
            </a:r>
          </a:p>
          <a:p>
            <a:pPr marL="228600" indent="-228600">
              <a:buFont typeface="+mj-lt"/>
              <a:buAutoNum type="arabicPeriod"/>
            </a:pPr>
            <a:r>
              <a:rPr lang="en-US" sz="1200" dirty="0">
                <a:solidFill>
                  <a:prstClr val="black"/>
                </a:solidFill>
              </a:rPr>
              <a:t>Enter the Aadhar card no if available</a:t>
            </a:r>
          </a:p>
          <a:p>
            <a:pPr marL="228600" indent="-228600">
              <a:buFont typeface="+mj-lt"/>
              <a:buAutoNum type="arabicPeriod"/>
            </a:pPr>
            <a:r>
              <a:rPr lang="en-US" sz="1200" dirty="0">
                <a:solidFill>
                  <a:prstClr val="black"/>
                </a:solidFill>
              </a:rPr>
              <a:t>Select the Smart card Type</a:t>
            </a:r>
          </a:p>
          <a:p>
            <a:pPr marL="228600" indent="-228600">
              <a:buFont typeface="+mj-lt"/>
              <a:buAutoNum type="arabicPeriod"/>
            </a:pPr>
            <a:r>
              <a:rPr lang="en-US" sz="1200" dirty="0" smtClean="0">
                <a:solidFill>
                  <a:prstClr val="black"/>
                </a:solidFill>
              </a:rPr>
              <a:t>Select the Family Type</a:t>
            </a:r>
          </a:p>
          <a:p>
            <a:pPr marL="228600" indent="-228600">
              <a:buFont typeface="+mj-lt"/>
              <a:buAutoNum type="arabicPeriod"/>
            </a:pPr>
            <a:r>
              <a:rPr lang="en-US" sz="1200" dirty="0" smtClean="0">
                <a:solidFill>
                  <a:prstClr val="black"/>
                </a:solidFill>
              </a:rPr>
              <a:t>Enter the enrolled Type</a:t>
            </a:r>
            <a:endParaRPr lang="en-US" sz="1200" dirty="0">
              <a:solidFill>
                <a:prstClr val="black"/>
              </a:solidFill>
            </a:endParaRPr>
          </a:p>
          <a:p>
            <a:pPr marL="228600" indent="-228600">
              <a:buFont typeface="+mj-lt"/>
              <a:buAutoNum type="arabicPeriod"/>
            </a:pPr>
            <a:r>
              <a:rPr lang="en-US" sz="1200" dirty="0" smtClean="0">
                <a:solidFill>
                  <a:prstClr val="black"/>
                </a:solidFill>
              </a:rPr>
              <a:t>Select </a:t>
            </a:r>
            <a:r>
              <a:rPr lang="en-US" sz="1200" dirty="0">
                <a:solidFill>
                  <a:prstClr val="black"/>
                </a:solidFill>
              </a:rPr>
              <a:t>the </a:t>
            </a:r>
            <a:r>
              <a:rPr lang="en-US" sz="1200" dirty="0" smtClean="0">
                <a:solidFill>
                  <a:prstClr val="black"/>
                </a:solidFill>
              </a:rPr>
              <a:t> payer Zone </a:t>
            </a:r>
          </a:p>
          <a:p>
            <a:pPr marL="228600" indent="-228600">
              <a:buFont typeface="+mj-lt"/>
              <a:buAutoNum type="arabicPeriod"/>
            </a:pPr>
            <a:r>
              <a:rPr lang="en-US" sz="1200" dirty="0" smtClean="0">
                <a:solidFill>
                  <a:prstClr val="black"/>
                </a:solidFill>
              </a:rPr>
              <a:t>Enter the Family head Name</a:t>
            </a:r>
          </a:p>
          <a:p>
            <a:pPr marL="228600" indent="-228600">
              <a:buFont typeface="+mj-lt"/>
              <a:buAutoNum type="arabicPeriod"/>
            </a:pPr>
            <a:r>
              <a:rPr lang="en-US" sz="1200" dirty="0" smtClean="0">
                <a:solidFill>
                  <a:prstClr val="black"/>
                </a:solidFill>
              </a:rPr>
              <a:t>Enter the relationship </a:t>
            </a:r>
            <a:r>
              <a:rPr lang="en-US" sz="1200" dirty="0">
                <a:solidFill>
                  <a:prstClr val="black"/>
                </a:solidFill>
              </a:rPr>
              <a:t>of the member with the main policy holder in the Relation with Main Member /Policy</a:t>
            </a:r>
          </a:p>
          <a:p>
            <a:pPr marL="228600" indent="-228600">
              <a:buFont typeface="+mj-lt"/>
              <a:buAutoNum type="arabicPeriod"/>
            </a:pPr>
            <a:r>
              <a:rPr lang="en-US" sz="1200" dirty="0" smtClean="0">
                <a:solidFill>
                  <a:prstClr val="black"/>
                </a:solidFill>
              </a:rPr>
              <a:t>Enter the Patient Name</a:t>
            </a:r>
          </a:p>
          <a:p>
            <a:pPr marL="228600" indent="-228600">
              <a:buFont typeface="+mj-lt"/>
              <a:buAutoNum type="arabicPeriod"/>
            </a:pPr>
            <a:r>
              <a:rPr lang="en-US" sz="1200" dirty="0" smtClean="0">
                <a:solidFill>
                  <a:prstClr val="black"/>
                </a:solidFill>
              </a:rPr>
              <a:t>Select Member Caste/Category</a:t>
            </a:r>
            <a:endParaRPr lang="en-US" sz="1200" dirty="0">
              <a:solidFill>
                <a:prstClr val="black"/>
              </a:solidFill>
            </a:endParaRPr>
          </a:p>
          <a:p>
            <a:pPr marL="228600" indent="-228600">
              <a:buFont typeface="+mj-lt"/>
              <a:buAutoNum type="arabicPeriod"/>
            </a:pPr>
            <a:r>
              <a:rPr lang="en-US" sz="1200" dirty="0">
                <a:solidFill>
                  <a:prstClr val="black"/>
                </a:solidFill>
              </a:rPr>
              <a:t>Enter age of the member at the time of draft creation the Member Age (At Application Time) box.</a:t>
            </a:r>
          </a:p>
          <a:p>
            <a:pPr marL="228600" indent="-228600">
              <a:buFont typeface="+mj-lt"/>
              <a:buAutoNum type="arabicPeriod"/>
            </a:pPr>
            <a:r>
              <a:rPr lang="en-US" sz="1200" dirty="0">
                <a:solidFill>
                  <a:prstClr val="black"/>
                </a:solidFill>
              </a:rPr>
              <a:t>Enter the date of birth in Date of Birth box, or click icon &gt;select your date of birth.</a:t>
            </a:r>
          </a:p>
          <a:p>
            <a:pPr marL="228600" indent="-228600">
              <a:buFont typeface="+mj-lt"/>
              <a:buAutoNum type="arabicPeriod"/>
            </a:pPr>
            <a:r>
              <a:rPr lang="en-US" sz="1200" dirty="0">
                <a:solidFill>
                  <a:prstClr val="black"/>
                </a:solidFill>
              </a:rPr>
              <a:t>Click the Member Gender dropdown arrow&gt;select the gender of the member.</a:t>
            </a:r>
          </a:p>
          <a:p>
            <a:pPr marL="228600" indent="-228600">
              <a:buFont typeface="+mj-lt"/>
              <a:buAutoNum type="arabicPeriod"/>
            </a:pPr>
            <a:r>
              <a:rPr lang="en-US" sz="1200" dirty="0" smtClean="0">
                <a:solidFill>
                  <a:prstClr val="black"/>
                </a:solidFill>
              </a:rPr>
              <a:t>Enter </a:t>
            </a:r>
            <a:r>
              <a:rPr lang="en-US" sz="1200" dirty="0">
                <a:solidFill>
                  <a:prstClr val="black"/>
                </a:solidFill>
              </a:rPr>
              <a:t>the address of the member in the Member Address box.</a:t>
            </a:r>
          </a:p>
          <a:p>
            <a:pPr marL="228600" indent="-228600">
              <a:buFont typeface="+mj-lt"/>
              <a:buAutoNum type="arabicPeriod"/>
            </a:pPr>
            <a:r>
              <a:rPr lang="en-US" sz="1200" dirty="0">
                <a:solidFill>
                  <a:prstClr val="black"/>
                </a:solidFill>
              </a:rPr>
              <a:t>Click the Village dropdown arrow&gt;select the village (residential location)of the member.</a:t>
            </a:r>
          </a:p>
          <a:p>
            <a:pPr marL="228600" indent="-228600">
              <a:buFont typeface="+mj-lt"/>
              <a:buAutoNum type="arabicPeriod"/>
            </a:pPr>
            <a:r>
              <a:rPr lang="en-US" sz="1200" dirty="0" smtClean="0">
                <a:solidFill>
                  <a:prstClr val="black"/>
                </a:solidFill>
              </a:rPr>
              <a:t>Enter </a:t>
            </a:r>
            <a:r>
              <a:rPr lang="en-US" sz="1200" dirty="0">
                <a:solidFill>
                  <a:prstClr val="black"/>
                </a:solidFill>
              </a:rPr>
              <a:t>the city of residence of the member in the Member City box.</a:t>
            </a:r>
          </a:p>
          <a:p>
            <a:pPr marL="228600" indent="-228600">
              <a:buFont typeface="+mj-lt"/>
              <a:buAutoNum type="arabicPeriod"/>
            </a:pPr>
            <a:r>
              <a:rPr lang="en-US" sz="1200" dirty="0">
                <a:solidFill>
                  <a:prstClr val="black"/>
                </a:solidFill>
              </a:rPr>
              <a:t>Enter the pin code of the city </a:t>
            </a:r>
            <a:r>
              <a:rPr lang="en-US" sz="1050" dirty="0">
                <a:solidFill>
                  <a:prstClr val="black"/>
                </a:solidFill>
              </a:rPr>
              <a:t>in</a:t>
            </a:r>
            <a:r>
              <a:rPr lang="en-US" sz="1200" dirty="0">
                <a:solidFill>
                  <a:prstClr val="black"/>
                </a:solidFill>
              </a:rPr>
              <a:t> the Pin code box.</a:t>
            </a:r>
          </a:p>
          <a:p>
            <a:pPr marL="228600" indent="-228600">
              <a:buFont typeface="+mj-lt"/>
              <a:buAutoNum type="arabicPeriod"/>
            </a:pPr>
            <a:r>
              <a:rPr lang="en-US" sz="1200" dirty="0">
                <a:solidFill>
                  <a:prstClr val="black"/>
                </a:solidFill>
              </a:rPr>
              <a:t>Enter the state of residence of the member in the Member State box.</a:t>
            </a:r>
          </a:p>
          <a:p>
            <a:pPr marL="228600" indent="-228600">
              <a:buFont typeface="+mj-lt"/>
              <a:buAutoNum type="arabicPeriod"/>
            </a:pPr>
            <a:r>
              <a:rPr lang="en-US" sz="1200" dirty="0">
                <a:solidFill>
                  <a:prstClr val="black"/>
                </a:solidFill>
              </a:rPr>
              <a:t>Enter the country of residence of the member in the Member Country box.</a:t>
            </a:r>
          </a:p>
          <a:p>
            <a:pPr marL="228600" indent="-228600">
              <a:buFont typeface="+mj-lt"/>
              <a:buAutoNum type="arabicPeriod"/>
            </a:pPr>
            <a:r>
              <a:rPr lang="en-US" sz="1200" dirty="0">
                <a:solidFill>
                  <a:prstClr val="black"/>
                </a:solidFill>
              </a:rPr>
              <a:t>Enter the telephone number of the member in the Member Telephone No.</a:t>
            </a:r>
          </a:p>
          <a:p>
            <a:pPr marL="228600" indent="-228600">
              <a:buFont typeface="+mj-lt"/>
              <a:buAutoNum type="arabicPeriod"/>
            </a:pPr>
            <a:r>
              <a:rPr lang="en-US" sz="1200" dirty="0">
                <a:solidFill>
                  <a:prstClr val="black"/>
                </a:solidFill>
              </a:rPr>
              <a:t>Enter the Email id of the member in the Member Email box.</a:t>
            </a:r>
          </a:p>
          <a:p>
            <a:pPr marL="228600" indent="-228600">
              <a:buFont typeface="+mj-lt"/>
              <a:buAutoNum type="arabicPeriod"/>
            </a:pPr>
            <a:r>
              <a:rPr lang="en-US" sz="1200" dirty="0">
                <a:solidFill>
                  <a:prstClr val="black"/>
                </a:solidFill>
              </a:rPr>
              <a:t>Select the card Issue date</a:t>
            </a:r>
          </a:p>
          <a:p>
            <a:pPr marL="228600" indent="-228600">
              <a:buFont typeface="+mj-lt"/>
              <a:buAutoNum type="arabicPeriod"/>
            </a:pPr>
            <a:r>
              <a:rPr lang="en-US" sz="1200" dirty="0">
                <a:solidFill>
                  <a:prstClr val="black"/>
                </a:solidFill>
              </a:rPr>
              <a:t>Select the Reporting date of hospital</a:t>
            </a:r>
          </a:p>
          <a:p>
            <a:pPr marL="228600" indent="-228600">
              <a:buFont typeface="+mj-lt"/>
              <a:buAutoNum type="arabicPeriod"/>
            </a:pPr>
            <a:r>
              <a:rPr lang="en-US" sz="1200" dirty="0">
                <a:solidFill>
                  <a:prstClr val="black"/>
                </a:solidFill>
              </a:rPr>
              <a:t>Enter the Patient IP no</a:t>
            </a:r>
          </a:p>
          <a:p>
            <a:pPr marL="228600" indent="-228600">
              <a:buFont typeface="+mj-lt"/>
              <a:buAutoNum type="arabicPeriod"/>
            </a:pPr>
            <a:r>
              <a:rPr lang="en-US" sz="1200" dirty="0">
                <a:solidFill>
                  <a:prstClr val="black"/>
                </a:solidFill>
              </a:rPr>
              <a:t>Select the referrer Type</a:t>
            </a:r>
          </a:p>
          <a:p>
            <a:pPr marL="228600" indent="-228600">
              <a:buFont typeface="+mj-lt"/>
              <a:buAutoNum type="arabicPeriod"/>
            </a:pPr>
            <a:r>
              <a:rPr lang="en-US" sz="1200" dirty="0">
                <a:solidFill>
                  <a:prstClr val="black"/>
                </a:solidFill>
              </a:rPr>
              <a:t>Enter the attendee name</a:t>
            </a:r>
          </a:p>
          <a:p>
            <a:pPr marL="228600" indent="-228600">
              <a:buFont typeface="+mj-lt"/>
              <a:buAutoNum type="arabicPeriod"/>
            </a:pPr>
            <a:r>
              <a:rPr lang="en-US" sz="1200" dirty="0">
                <a:solidFill>
                  <a:prstClr val="black"/>
                </a:solidFill>
              </a:rPr>
              <a:t>Enter refer id</a:t>
            </a:r>
          </a:p>
          <a:p>
            <a:pPr marL="228600" indent="-228600">
              <a:buFont typeface="+mj-lt"/>
              <a:buAutoNum type="arabicPeriod"/>
            </a:pPr>
            <a:r>
              <a:rPr lang="en-US" sz="1200" dirty="0">
                <a:solidFill>
                  <a:prstClr val="black"/>
                </a:solidFill>
              </a:rPr>
              <a:t>Referred hospital</a:t>
            </a:r>
          </a:p>
          <a:p>
            <a:pPr marL="228600" indent="-228600">
              <a:buFont typeface="+mj-lt"/>
              <a:buAutoNum type="arabicPeriod"/>
            </a:pPr>
            <a:r>
              <a:rPr lang="en-US" sz="1200" dirty="0">
                <a:solidFill>
                  <a:prstClr val="black"/>
                </a:solidFill>
              </a:rPr>
              <a:t>Referral id</a:t>
            </a:r>
          </a:p>
          <a:p>
            <a:pPr marL="228600" indent="-228600">
              <a:buFont typeface="+mj-lt"/>
              <a:buAutoNum type="arabicPeriod"/>
            </a:pPr>
            <a:r>
              <a:rPr lang="en-US" sz="1200" dirty="0">
                <a:solidFill>
                  <a:prstClr val="black"/>
                </a:solidFill>
              </a:rPr>
              <a:t>Referral Remarks</a:t>
            </a:r>
          </a:p>
          <a:p>
            <a:pPr marL="228600" indent="-228600">
              <a:buFont typeface="+mj-lt"/>
              <a:buAutoNum type="arabicPeriod"/>
            </a:pPr>
            <a:r>
              <a:rPr lang="en-US" sz="1200" dirty="0">
                <a:solidFill>
                  <a:prstClr val="black"/>
                </a:solidFill>
              </a:rPr>
              <a:t>Upload the scanned documents</a:t>
            </a:r>
          </a:p>
          <a:p>
            <a:endParaRPr lang="en-US" sz="1200" dirty="0">
              <a:solidFill>
                <a:prstClr val="black"/>
              </a:solidFill>
            </a:endParaRPr>
          </a:p>
        </p:txBody>
      </p:sp>
    </p:spTree>
    <p:extLst>
      <p:ext uri="{BB962C8B-B14F-4D97-AF65-F5344CB8AC3E}">
        <p14:creationId xmlns:p14="http://schemas.microsoft.com/office/powerpoint/2010/main" val="299327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introduction about the scheme</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INTRODUCTION:</a:t>
            </a:r>
          </a:p>
          <a:p>
            <a:pPr>
              <a:buFont typeface="Wingdings" pitchFamily="2" charset="2"/>
              <a:buChar char="Ø"/>
            </a:pPr>
            <a:r>
              <a:rPr lang="en-US" dirty="0" smtClean="0"/>
              <a:t>	The Honorable Chief Minister’s Comprehensive Health Insurance scheme was renewed and re-launched on 11</a:t>
            </a:r>
            <a:r>
              <a:rPr lang="en-US" baseline="30000" dirty="0" smtClean="0"/>
              <a:t>th</a:t>
            </a:r>
            <a:r>
              <a:rPr lang="en-US" dirty="0" smtClean="0"/>
              <a:t> January 2017.</a:t>
            </a:r>
          </a:p>
          <a:p>
            <a:pPr>
              <a:buFont typeface="Wingdings" pitchFamily="2" charset="2"/>
              <a:buChar char="Ø"/>
            </a:pPr>
            <a:r>
              <a:rPr lang="en-US" dirty="0" smtClean="0"/>
              <a:t>	The </a:t>
            </a:r>
            <a:r>
              <a:rPr lang="en-US" dirty="0"/>
              <a:t>main objective of the scheme is to enable access to health care for the lower income sections of the society</a:t>
            </a:r>
            <a:r>
              <a:rPr lang="en-US" dirty="0" smtClean="0"/>
              <a:t>.</a:t>
            </a:r>
          </a:p>
          <a:p>
            <a:pPr>
              <a:buFont typeface="Wingdings" pitchFamily="2" charset="2"/>
              <a:buChar char="Ø"/>
            </a:pPr>
            <a:r>
              <a:rPr lang="en-US" dirty="0"/>
              <a:t>	 The enrolment is limited to families whose annual income is less than INR 72,000. </a:t>
            </a:r>
            <a:endParaRPr lang="en-US" dirty="0" smtClean="0"/>
          </a:p>
          <a:p>
            <a:pPr>
              <a:buFont typeface="Wingdings" pitchFamily="2" charset="2"/>
              <a:buChar char="Ø"/>
            </a:pPr>
            <a:r>
              <a:rPr lang="en-US" dirty="0"/>
              <a:t>	</a:t>
            </a:r>
            <a:r>
              <a:rPr lang="en-US" dirty="0" smtClean="0"/>
              <a:t>Multimodal therapy for Autism was launched by the Honorable Minister under the scheme on 22</a:t>
            </a:r>
            <a:r>
              <a:rPr lang="en-US" baseline="30000" dirty="0" smtClean="0"/>
              <a:t>nd</a:t>
            </a:r>
            <a:r>
              <a:rPr lang="en-US" dirty="0" smtClean="0"/>
              <a:t> May 2017.</a:t>
            </a:r>
            <a:endParaRPr lang="en-US" dirty="0"/>
          </a:p>
        </p:txBody>
      </p:sp>
    </p:spTree>
    <p:extLst>
      <p:ext uri="{BB962C8B-B14F-4D97-AF65-F5344CB8AC3E}">
        <p14:creationId xmlns:p14="http://schemas.microsoft.com/office/powerpoint/2010/main" val="4106182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64" y="609600"/>
            <a:ext cx="8260672" cy="990601"/>
          </a:xfrm>
        </p:spPr>
        <p:txBody>
          <a:bodyPr>
            <a:normAutofit fontScale="90000"/>
          </a:bodyPr>
          <a:lstStyle/>
          <a:p>
            <a:r>
              <a:rPr lang="en-IN" b="1" dirty="0" smtClean="0">
                <a:solidFill>
                  <a:schemeClr val="tx2"/>
                </a:solidFill>
              </a:rPr>
              <a:t>Emergency Draft in normal draft page</a:t>
            </a:r>
            <a:r>
              <a:rPr lang="en-US" b="1" dirty="0" smtClean="0">
                <a:solidFill>
                  <a:schemeClr val="tx2"/>
                </a:solidFill>
              </a:rPr>
              <a:t/>
            </a:r>
            <a:br>
              <a:rPr lang="en-US" b="1" dirty="0" smtClean="0">
                <a:solidFill>
                  <a:schemeClr val="tx2"/>
                </a:solidFill>
              </a:rPr>
            </a:br>
            <a:endParaRPr lang="en-US" dirty="0"/>
          </a:p>
        </p:txBody>
      </p:sp>
      <p:sp>
        <p:nvSpPr>
          <p:cNvPr id="3" name="Content Placeholder 2"/>
          <p:cNvSpPr>
            <a:spLocks noGrp="1"/>
          </p:cNvSpPr>
          <p:nvPr>
            <p:ph idx="1"/>
          </p:nvPr>
        </p:nvSpPr>
        <p:spPr>
          <a:xfrm>
            <a:off x="381000" y="1493837"/>
            <a:ext cx="8229600" cy="4906963"/>
          </a:xfrm>
        </p:spPr>
        <p:txBody>
          <a:bodyPr/>
          <a:lstStyle/>
          <a:p>
            <a:pPr marL="285750" indent="-285750">
              <a:buFont typeface="Wingdings" pitchFamily="2" charset="2"/>
              <a:buChar char="§"/>
            </a:pPr>
            <a:r>
              <a:rPr lang="en-IN" dirty="0" smtClean="0"/>
              <a:t>Once the Emergency draft created in Emergency Liaison officer id which will reflect in normal preauthorisation Login page.</a:t>
            </a:r>
            <a:endParaRPr lang="en-US" dirty="0" smtClean="0"/>
          </a:p>
          <a:p>
            <a:pPr marL="285750" indent="-285750">
              <a:buFont typeface="Wingdings" pitchFamily="2" charset="2"/>
              <a:buChar char="§"/>
            </a:pPr>
            <a:r>
              <a:rPr lang="en-IN" dirty="0" smtClean="0"/>
              <a:t>Separate Tab is been provided to show emergency ref id’s.</a:t>
            </a:r>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676" t="3125" r="1320" b="43927"/>
          <a:stretch>
            <a:fillRect/>
          </a:stretch>
        </p:blipFill>
        <p:spPr bwMode="auto">
          <a:xfrm>
            <a:off x="838200" y="3733800"/>
            <a:ext cx="731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325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Roles and </a:t>
            </a:r>
            <a:r>
              <a:rPr lang="en-US" dirty="0" err="1" smtClean="0"/>
              <a:t>Responsiblities</a:t>
            </a:r>
            <a:endParaRPr lang="en-US" dirty="0"/>
          </a:p>
        </p:txBody>
      </p:sp>
      <p:sp>
        <p:nvSpPr>
          <p:cNvPr id="4" name="Title 3"/>
          <p:cNvSpPr>
            <a:spLocks noGrp="1"/>
          </p:cNvSpPr>
          <p:nvPr>
            <p:ph type="ctrTitle"/>
          </p:nvPr>
        </p:nvSpPr>
        <p:spPr/>
        <p:txBody>
          <a:bodyPr/>
          <a:lstStyle/>
          <a:p>
            <a:r>
              <a:rPr lang="en-US" dirty="0" smtClean="0"/>
              <a:t>Dedicated medical officer</a:t>
            </a:r>
            <a:endParaRPr lang="en-US" dirty="0"/>
          </a:p>
        </p:txBody>
      </p:sp>
    </p:spTree>
    <p:extLst>
      <p:ext uri="{BB962C8B-B14F-4D97-AF65-F5344CB8AC3E}">
        <p14:creationId xmlns:p14="http://schemas.microsoft.com/office/powerpoint/2010/main" val="2575222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DMO’s Roles</a:t>
            </a:r>
            <a:endParaRPr lang="en-US" dirty="0"/>
          </a:p>
        </p:txBody>
      </p:sp>
      <p:sp>
        <p:nvSpPr>
          <p:cNvPr id="3" name="Content Placeholder 2"/>
          <p:cNvSpPr>
            <a:spLocks noGrp="1"/>
          </p:cNvSpPr>
          <p:nvPr>
            <p:ph idx="1"/>
          </p:nvPr>
        </p:nvSpPr>
        <p:spPr/>
        <p:txBody>
          <a:bodyPr/>
          <a:lstStyle/>
          <a:p>
            <a:r>
              <a:rPr lang="en-US" dirty="0" smtClean="0"/>
              <a:t>After Successful login from DMO’s ID the user will be directed to the below page.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8610601"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26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DMO’s Roles</a:t>
            </a:r>
          </a:p>
        </p:txBody>
      </p:sp>
      <p:sp>
        <p:nvSpPr>
          <p:cNvPr id="3" name="Content Placeholder 2"/>
          <p:cNvSpPr>
            <a:spLocks noGrp="1"/>
          </p:cNvSpPr>
          <p:nvPr>
            <p:ph idx="1"/>
          </p:nvPr>
        </p:nvSpPr>
        <p:spPr>
          <a:xfrm>
            <a:off x="457200" y="1676400"/>
            <a:ext cx="8229600" cy="4800600"/>
          </a:xfrm>
        </p:spPr>
        <p:txBody>
          <a:bodyPr>
            <a:normAutofit/>
          </a:bodyPr>
          <a:lstStyle/>
          <a:p>
            <a:r>
              <a:rPr lang="en-US" dirty="0" smtClean="0"/>
              <a:t>The DMO have to submit the Notifiable disease if existing for any patient treated at their hospital.</a:t>
            </a:r>
          </a:p>
          <a:p>
            <a:pPr lvl="2"/>
            <a:r>
              <a:rPr lang="en-US" dirty="0" smtClean="0"/>
              <a:t>If patient is identified with notifiable disease, follow the below steps:</a:t>
            </a:r>
          </a:p>
          <a:p>
            <a:pPr marL="914400" lvl="2" indent="0">
              <a:buNone/>
            </a:pPr>
            <a:endParaRPr lang="en-US" dirty="0"/>
          </a:p>
          <a:p>
            <a:pPr marL="914400" lvl="2" indent="0">
              <a:buNone/>
            </a:pPr>
            <a:endParaRPr lang="en-US" dirty="0"/>
          </a:p>
          <a:p>
            <a:pPr marL="914400" lvl="2" indent="0">
              <a:buNone/>
            </a:pPr>
            <a:endParaRPr lang="en-US" dirty="0" smtClean="0"/>
          </a:p>
          <a:p>
            <a:pPr lvl="2"/>
            <a:endParaRPr lang="en-US" dirty="0" smtClean="0"/>
          </a:p>
          <a:p>
            <a:pPr lvl="4"/>
            <a:endParaRPr lang="en-US" dirty="0" smtClean="0"/>
          </a:p>
          <a:p>
            <a:pPr lvl="4"/>
            <a:r>
              <a:rPr lang="en-US" dirty="0" smtClean="0"/>
              <a:t>select the date and click yes. </a:t>
            </a:r>
          </a:p>
          <a:p>
            <a:pPr lvl="4"/>
            <a:r>
              <a:rPr lang="en-US" dirty="0" smtClean="0"/>
              <a:t>The list of diseases will generate.</a:t>
            </a:r>
          </a:p>
          <a:p>
            <a:pPr lvl="4"/>
            <a:r>
              <a:rPr lang="en-US" dirty="0" smtClean="0"/>
              <a:t>Select the available disease and click submit.</a:t>
            </a:r>
          </a:p>
          <a:p>
            <a:pPr marL="1828800" lvl="4" indent="0">
              <a:buNone/>
            </a:pP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664" y="3429000"/>
            <a:ext cx="5410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21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20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17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be followed to submit patient details.</a:t>
            </a:r>
            <a:endParaRPr lang="en-US" dirty="0"/>
          </a:p>
        </p:txBody>
      </p:sp>
      <p:sp>
        <p:nvSpPr>
          <p:cNvPr id="3" name="Content Placeholder 2"/>
          <p:cNvSpPr>
            <a:spLocks noGrp="1"/>
          </p:cNvSpPr>
          <p:nvPr>
            <p:ph idx="1"/>
          </p:nvPr>
        </p:nvSpPr>
        <p:spPr/>
        <p:txBody>
          <a:bodyPr>
            <a:normAutofit/>
          </a:bodyPr>
          <a:lstStyle/>
          <a:p>
            <a:r>
              <a:rPr lang="en-US" dirty="0" smtClean="0"/>
              <a:t>Select the notifiable disease from the given drop down.</a:t>
            </a:r>
          </a:p>
          <a:p>
            <a:r>
              <a:rPr lang="en-US" u="sng" dirty="0" smtClean="0">
                <a:solidFill>
                  <a:srgbClr val="002060"/>
                </a:solidFill>
              </a:rPr>
              <a:t>PATIENT INFORMATION DETAILS:</a:t>
            </a:r>
          </a:p>
          <a:p>
            <a:pPr indent="-342900">
              <a:buFont typeface="Wingdings" pitchFamily="2" charset="2"/>
              <a:buChar char="Ø"/>
            </a:pPr>
            <a:r>
              <a:rPr lang="en-US" dirty="0" smtClean="0"/>
              <a:t>	Enter the patient Name</a:t>
            </a:r>
          </a:p>
          <a:p>
            <a:pPr indent="-342900">
              <a:buFont typeface="Wingdings" pitchFamily="2" charset="2"/>
              <a:buChar char="Ø"/>
            </a:pPr>
            <a:r>
              <a:rPr lang="en-US" dirty="0"/>
              <a:t>	</a:t>
            </a:r>
            <a:r>
              <a:rPr lang="en-US" dirty="0" smtClean="0"/>
              <a:t>Enter the Patient father name</a:t>
            </a:r>
          </a:p>
          <a:p>
            <a:pPr indent="-342900">
              <a:buFont typeface="Wingdings" pitchFamily="2" charset="2"/>
              <a:buChar char="Ø"/>
            </a:pPr>
            <a:r>
              <a:rPr lang="en-US" dirty="0"/>
              <a:t>	</a:t>
            </a:r>
            <a:r>
              <a:rPr lang="en-US" dirty="0" smtClean="0"/>
              <a:t>Enter the Date of Birth (or) Age</a:t>
            </a:r>
          </a:p>
          <a:p>
            <a:pPr indent="-342900">
              <a:buFont typeface="Wingdings" pitchFamily="2" charset="2"/>
              <a:buChar char="Ø"/>
            </a:pPr>
            <a:r>
              <a:rPr lang="en-US" dirty="0" smtClean="0"/>
              <a:t>	Enter the years(if age details given)</a:t>
            </a:r>
          </a:p>
          <a:p>
            <a:pPr indent="-342900">
              <a:buFont typeface="Wingdings" pitchFamily="2" charset="2"/>
              <a:buChar char="Ø"/>
            </a:pPr>
            <a:r>
              <a:rPr lang="en-US" dirty="0"/>
              <a:t>	</a:t>
            </a:r>
            <a:r>
              <a:rPr lang="en-US" dirty="0" smtClean="0"/>
              <a:t>Select the gender from the given drop down</a:t>
            </a:r>
            <a:endParaRPr lang="en-US" dirty="0"/>
          </a:p>
        </p:txBody>
      </p:sp>
    </p:spTree>
    <p:extLst>
      <p:ext uri="{BB962C8B-B14F-4D97-AF65-F5344CB8AC3E}">
        <p14:creationId xmlns:p14="http://schemas.microsoft.com/office/powerpoint/2010/main" val="557886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be followed to submit patient details (Conti..)</a:t>
            </a:r>
            <a:endParaRPr lang="en-US" dirty="0"/>
          </a:p>
        </p:txBody>
      </p:sp>
      <p:sp>
        <p:nvSpPr>
          <p:cNvPr id="3" name="Content Placeholder 2"/>
          <p:cNvSpPr>
            <a:spLocks noGrp="1"/>
          </p:cNvSpPr>
          <p:nvPr>
            <p:ph idx="1"/>
          </p:nvPr>
        </p:nvSpPr>
        <p:spPr>
          <a:xfrm>
            <a:off x="457200" y="1600200"/>
            <a:ext cx="8229600" cy="4373563"/>
          </a:xfrm>
        </p:spPr>
        <p:txBody>
          <a:bodyPr>
            <a:noAutofit/>
          </a:bodyPr>
          <a:lstStyle/>
          <a:p>
            <a:pPr marL="800100" lvl="1" indent="-342900">
              <a:buClrTx/>
              <a:buFont typeface="Wingdings" pitchFamily="2" charset="2"/>
              <a:buChar char="Ø"/>
            </a:pPr>
            <a:r>
              <a:rPr lang="en-US" sz="2400" dirty="0" smtClean="0"/>
              <a:t>Enter the 10 digit mobile number</a:t>
            </a:r>
          </a:p>
          <a:p>
            <a:pPr marL="800100" lvl="1" indent="-342900">
              <a:buClrTx/>
              <a:buFont typeface="Wingdings" pitchFamily="2" charset="2"/>
              <a:buChar char="Ø"/>
            </a:pPr>
            <a:r>
              <a:rPr lang="en-US" sz="2400" dirty="0" smtClean="0"/>
              <a:t>Enter the E-mail id</a:t>
            </a:r>
          </a:p>
          <a:p>
            <a:pPr marL="800100" lvl="1" indent="-342900">
              <a:buClrTx/>
              <a:buFont typeface="Wingdings" pitchFamily="2" charset="2"/>
              <a:buChar char="Ø"/>
            </a:pPr>
            <a:r>
              <a:rPr lang="en-US" sz="2400" dirty="0" smtClean="0"/>
              <a:t>Enter the Patient Address</a:t>
            </a:r>
          </a:p>
          <a:p>
            <a:pPr marL="800100" lvl="1" indent="-342900">
              <a:buClrTx/>
              <a:buFont typeface="Wingdings" pitchFamily="2" charset="2"/>
              <a:buChar char="Ø"/>
            </a:pPr>
            <a:r>
              <a:rPr lang="en-US" sz="2400" dirty="0" smtClean="0"/>
              <a:t>Enter the Patient village</a:t>
            </a:r>
          </a:p>
          <a:p>
            <a:pPr marL="800100" lvl="1" indent="-342900">
              <a:buClrTx/>
              <a:buFont typeface="Wingdings" pitchFamily="2" charset="2"/>
              <a:buChar char="Ø"/>
            </a:pPr>
            <a:r>
              <a:rPr lang="en-US" sz="2400" dirty="0" smtClean="0"/>
              <a:t>Enter the Patient city/</a:t>
            </a:r>
            <a:r>
              <a:rPr lang="en-US" sz="2400" dirty="0" err="1" smtClean="0"/>
              <a:t>taluk</a:t>
            </a:r>
            <a:endParaRPr lang="en-US" sz="2400" dirty="0" smtClean="0"/>
          </a:p>
          <a:p>
            <a:pPr marL="800100" lvl="1" indent="-342900">
              <a:buClrTx/>
              <a:buFont typeface="Wingdings" pitchFamily="2" charset="2"/>
              <a:buChar char="Ø"/>
            </a:pPr>
            <a:r>
              <a:rPr lang="en-US" sz="2400" dirty="0" smtClean="0"/>
              <a:t>Enter the Patient District</a:t>
            </a:r>
          </a:p>
          <a:p>
            <a:pPr marL="800100" lvl="1" indent="-342900">
              <a:buClrTx/>
              <a:buFont typeface="Wingdings" pitchFamily="2" charset="2"/>
              <a:buChar char="Ø"/>
            </a:pPr>
            <a:r>
              <a:rPr lang="en-US" sz="2400" dirty="0" smtClean="0"/>
              <a:t>Enter Postal code</a:t>
            </a:r>
          </a:p>
          <a:p>
            <a:pPr marL="800100" lvl="1" indent="-342900">
              <a:buClrTx/>
              <a:buFont typeface="Wingdings" pitchFamily="2" charset="2"/>
              <a:buChar char="Ø"/>
            </a:pPr>
            <a:r>
              <a:rPr lang="en-US" sz="2400" dirty="0" smtClean="0"/>
              <a:t>Enter State</a:t>
            </a:r>
          </a:p>
          <a:p>
            <a:pPr marL="800100" lvl="1" indent="-342900">
              <a:buClrTx/>
              <a:buFont typeface="Wingdings" pitchFamily="2" charset="2"/>
              <a:buChar char="Ø"/>
            </a:pPr>
            <a:r>
              <a:rPr lang="en-US" sz="2400" dirty="0" smtClean="0"/>
              <a:t>Enter Country</a:t>
            </a:r>
          </a:p>
          <a:p>
            <a:pPr marL="800100" lvl="1" indent="-342900">
              <a:buClrTx/>
              <a:buFont typeface="Wingdings" pitchFamily="2" charset="2"/>
              <a:buChar char="Ø"/>
            </a:pPr>
            <a:r>
              <a:rPr lang="en-US" sz="2400" dirty="0" smtClean="0"/>
              <a:t>Enter clinical diagnosis</a:t>
            </a:r>
          </a:p>
          <a:p>
            <a:pPr marL="800100" lvl="1" indent="-342900">
              <a:buClrTx/>
              <a:buFont typeface="Wingdings" pitchFamily="2" charset="2"/>
              <a:buChar char="Ø"/>
            </a:pPr>
            <a:r>
              <a:rPr lang="en-US" sz="2400" dirty="0" smtClean="0"/>
              <a:t>Enter Lab investigation</a:t>
            </a:r>
          </a:p>
          <a:p>
            <a:pPr marL="800100" lvl="1" indent="-342900">
              <a:buClrTx/>
              <a:buFont typeface="Wingdings" pitchFamily="2" charset="2"/>
              <a:buChar char="Ø"/>
            </a:pPr>
            <a:r>
              <a:rPr lang="en-US" sz="2400" dirty="0" smtClean="0"/>
              <a:t>Enter Final Diagnosis</a:t>
            </a:r>
          </a:p>
          <a:p>
            <a:pPr marL="0" indent="0">
              <a:buNone/>
            </a:pPr>
            <a:r>
              <a:rPr lang="en-US" sz="2400" dirty="0"/>
              <a:t>	</a:t>
            </a:r>
          </a:p>
        </p:txBody>
      </p:sp>
    </p:spTree>
    <p:extLst>
      <p:ext uri="{BB962C8B-B14F-4D97-AF65-F5344CB8AC3E}">
        <p14:creationId xmlns:p14="http://schemas.microsoft.com/office/powerpoint/2010/main" val="143855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Steps to be followed to submit patient details (Conti..)</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indent="-342900">
              <a:buFont typeface="Wingdings" pitchFamily="2" charset="2"/>
              <a:buChar char="Ø"/>
            </a:pPr>
            <a:r>
              <a:rPr lang="en-US" dirty="0" smtClean="0"/>
              <a:t>	Enter Date of Admission(DOA)</a:t>
            </a:r>
          </a:p>
          <a:p>
            <a:pPr indent="-342900">
              <a:buFont typeface="Wingdings" pitchFamily="2" charset="2"/>
              <a:buChar char="Ø"/>
            </a:pPr>
            <a:r>
              <a:rPr lang="en-US" dirty="0"/>
              <a:t>	</a:t>
            </a:r>
            <a:r>
              <a:rPr lang="en-US" dirty="0" smtClean="0"/>
              <a:t>Enter Date of Submission</a:t>
            </a:r>
          </a:p>
          <a:p>
            <a:pPr indent="-342900">
              <a:buFont typeface="Wingdings" pitchFamily="2" charset="2"/>
              <a:buChar char="Ø"/>
            </a:pPr>
            <a:r>
              <a:rPr lang="en-US" dirty="0"/>
              <a:t>	</a:t>
            </a:r>
            <a:r>
              <a:rPr lang="en-US" dirty="0" smtClean="0"/>
              <a:t>Enter condition at Discharge</a:t>
            </a:r>
          </a:p>
          <a:p>
            <a:pPr indent="-342900">
              <a:buFont typeface="Wingdings" pitchFamily="2" charset="2"/>
              <a:buChar char="Ø"/>
            </a:pPr>
            <a:r>
              <a:rPr lang="en-US" dirty="0" smtClean="0"/>
              <a:t>	Click Submit button.</a:t>
            </a:r>
          </a:p>
          <a:p>
            <a:pPr marL="0" indent="0">
              <a:buNone/>
            </a:pPr>
            <a:r>
              <a:rPr lang="en-US" dirty="0" smtClean="0"/>
              <a:t>If No patient is diagnosed with notifiable disease then select ‘No’ in Available and submit.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859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DMO(Preauthorization)</a:t>
            </a:r>
            <a:endParaRPr lang="en-US" dirty="0"/>
          </a:p>
        </p:txBody>
      </p:sp>
      <p:sp>
        <p:nvSpPr>
          <p:cNvPr id="3" name="Content Placeholder 2"/>
          <p:cNvSpPr>
            <a:spLocks noGrp="1"/>
          </p:cNvSpPr>
          <p:nvPr>
            <p:ph idx="1"/>
          </p:nvPr>
        </p:nvSpPr>
        <p:spPr/>
        <p:txBody>
          <a:bodyPr/>
          <a:lstStyle/>
          <a:p>
            <a:pPr marL="0" indent="0">
              <a:buNone/>
            </a:pPr>
            <a:r>
              <a:rPr lang="en-US" dirty="0" smtClean="0"/>
              <a:t>After Submitting the Notifiable disease details, the user can able to submit the Preauth and claims.</a:t>
            </a:r>
          </a:p>
          <a:p>
            <a:pPr marL="0" indent="0">
              <a:buNone/>
            </a:pP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t="6956" r="1080" b="36087"/>
          <a:stretch>
            <a:fillRect/>
          </a:stretch>
        </p:blipFill>
        <p:spPr bwMode="auto">
          <a:xfrm>
            <a:off x="152400" y="2819400"/>
            <a:ext cx="899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01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DMO page contains the following tabs:</a:t>
            </a:r>
          </a:p>
          <a:p>
            <a:pPr indent="-342900">
              <a:buFont typeface="Wingdings" pitchFamily="2" charset="2"/>
              <a:buChar char="§"/>
            </a:pPr>
            <a:r>
              <a:rPr lang="en-US" dirty="0"/>
              <a:t>	P</a:t>
            </a:r>
            <a:r>
              <a:rPr lang="en-US" dirty="0" smtClean="0"/>
              <a:t>reauth</a:t>
            </a:r>
          </a:p>
          <a:p>
            <a:pPr indent="-342900">
              <a:buFont typeface="Wingdings" pitchFamily="2" charset="2"/>
              <a:buChar char="§"/>
            </a:pPr>
            <a:r>
              <a:rPr lang="en-US" dirty="0"/>
              <a:t>	</a:t>
            </a:r>
            <a:r>
              <a:rPr lang="en-US" dirty="0" smtClean="0"/>
              <a:t>Preauth Draft</a:t>
            </a:r>
          </a:p>
          <a:p>
            <a:pPr indent="-342900">
              <a:buFont typeface="Wingdings" pitchFamily="2" charset="2"/>
              <a:buChar char="§"/>
            </a:pPr>
            <a:r>
              <a:rPr lang="en-US" dirty="0"/>
              <a:t>	</a:t>
            </a:r>
            <a:r>
              <a:rPr lang="en-US" dirty="0" smtClean="0"/>
              <a:t>Claims</a:t>
            </a:r>
          </a:p>
          <a:p>
            <a:pPr indent="-342900">
              <a:buFont typeface="Wingdings" pitchFamily="2" charset="2"/>
              <a:buChar char="§"/>
            </a:pPr>
            <a:r>
              <a:rPr lang="en-US" dirty="0"/>
              <a:t>	</a:t>
            </a:r>
            <a:r>
              <a:rPr lang="en-US" dirty="0" smtClean="0"/>
              <a:t>Payer Packages</a:t>
            </a:r>
          </a:p>
          <a:p>
            <a:pPr indent="-342900">
              <a:buFont typeface="Wingdings" pitchFamily="2" charset="2"/>
              <a:buChar char="§"/>
            </a:pPr>
            <a:r>
              <a:rPr lang="en-US" dirty="0"/>
              <a:t>	</a:t>
            </a:r>
            <a:r>
              <a:rPr lang="en-US" dirty="0" smtClean="0"/>
              <a:t>Search</a:t>
            </a:r>
          </a:p>
          <a:p>
            <a:pPr indent="-342900">
              <a:buFont typeface="Wingdings" pitchFamily="2" charset="2"/>
              <a:buChar char="§"/>
            </a:pPr>
            <a:r>
              <a:rPr lang="en-US" dirty="0"/>
              <a:t>	</a:t>
            </a:r>
            <a:r>
              <a:rPr lang="en-US" dirty="0" err="1" smtClean="0"/>
              <a:t>iSprint</a:t>
            </a:r>
            <a:r>
              <a:rPr lang="en-US" dirty="0" smtClean="0"/>
              <a:t> MIS</a:t>
            </a:r>
          </a:p>
          <a:p>
            <a:pPr indent="-342900">
              <a:buFont typeface="Wingdings" pitchFamily="2" charset="2"/>
              <a:buChar char="§"/>
            </a:pPr>
            <a:r>
              <a:rPr lang="en-US" dirty="0"/>
              <a:t>	</a:t>
            </a:r>
            <a:r>
              <a:rPr lang="en-US" dirty="0" smtClean="0"/>
              <a:t>TDS Exemption</a:t>
            </a:r>
          </a:p>
          <a:p>
            <a:pPr indent="-342900">
              <a:buFont typeface="Wingdings" pitchFamily="2" charset="2"/>
              <a:buChar char="§"/>
            </a:pPr>
            <a:r>
              <a:rPr lang="en-US" dirty="0"/>
              <a:t>	</a:t>
            </a:r>
            <a:r>
              <a:rPr lang="en-US" dirty="0" smtClean="0"/>
              <a:t>Health Camps</a:t>
            </a:r>
          </a:p>
          <a:p>
            <a:pPr indent="-342900">
              <a:buFont typeface="Wingdings" pitchFamily="2" charset="2"/>
              <a:buChar char="§"/>
            </a:pPr>
            <a:r>
              <a:rPr lang="en-US" dirty="0"/>
              <a:t>	</a:t>
            </a:r>
            <a:r>
              <a:rPr lang="en-US" dirty="0" smtClean="0"/>
              <a:t>Profile</a:t>
            </a:r>
          </a:p>
          <a:p>
            <a:pPr marL="0" indent="0">
              <a:buNone/>
            </a:pPr>
            <a:endParaRPr lang="en-US" dirty="0"/>
          </a:p>
        </p:txBody>
      </p:sp>
    </p:spTree>
    <p:extLst>
      <p:ext uri="{BB962C8B-B14F-4D97-AF65-F5344CB8AC3E}">
        <p14:creationId xmlns:p14="http://schemas.microsoft.com/office/powerpoint/2010/main" val="251619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introduction about the scheme</a:t>
            </a:r>
          </a:p>
        </p:txBody>
      </p:sp>
      <p:sp>
        <p:nvSpPr>
          <p:cNvPr id="3" name="Content Placeholder 2"/>
          <p:cNvSpPr>
            <a:spLocks noGrp="1"/>
          </p:cNvSpPr>
          <p:nvPr>
            <p:ph idx="1"/>
          </p:nvPr>
        </p:nvSpPr>
        <p:spPr/>
        <p:txBody>
          <a:bodyPr>
            <a:normAutofit fontScale="85000" lnSpcReduction="10000"/>
          </a:bodyPr>
          <a:lstStyle/>
          <a:p>
            <a:pPr marL="114300" indent="0">
              <a:buNone/>
            </a:pPr>
            <a:r>
              <a:rPr lang="en-US" sz="2800" b="1" dirty="0" smtClean="0"/>
              <a:t>ELIGIBILITY:</a:t>
            </a:r>
          </a:p>
          <a:p>
            <a:pPr marL="114300" indent="0">
              <a:buNone/>
            </a:pPr>
            <a:r>
              <a:rPr lang="en-US" dirty="0"/>
              <a:t>	The eligibility criterion defined for availing the benefits of the scheme is “any family whose annual income is INR 72,000 or less” as certified by the Village Administrative </a:t>
            </a:r>
            <a:r>
              <a:rPr lang="en-US" dirty="0" smtClean="0"/>
              <a:t>Officer </a:t>
            </a:r>
            <a:r>
              <a:rPr lang="en-US" dirty="0"/>
              <a:t>(VAO</a:t>
            </a:r>
            <a:r>
              <a:rPr lang="en-US" dirty="0" smtClean="0"/>
              <a:t>),and </a:t>
            </a:r>
            <a:r>
              <a:rPr lang="en-US" dirty="0"/>
              <a:t>the spouse, children and dependent parents of such members in urban and rural areas. </a:t>
            </a:r>
            <a:endParaRPr lang="en-US" dirty="0" smtClean="0"/>
          </a:p>
          <a:p>
            <a:pPr marL="114300" indent="0">
              <a:buNone/>
            </a:pPr>
            <a:r>
              <a:rPr lang="en-US" dirty="0" smtClean="0"/>
              <a:t>	The </a:t>
            </a:r>
            <a:r>
              <a:rPr lang="en-US" dirty="0"/>
              <a:t>term eligible family includes the eligible member and his or her family, which includes</a:t>
            </a:r>
          </a:p>
          <a:p>
            <a:pPr marL="114300" indent="0">
              <a:buNone/>
            </a:pPr>
            <a:r>
              <a:rPr lang="en-US" dirty="0" smtClean="0"/>
              <a:t>		1</a:t>
            </a:r>
            <a:r>
              <a:rPr lang="en-US" dirty="0"/>
              <a:t>. The legal spouse,</a:t>
            </a:r>
          </a:p>
          <a:p>
            <a:pPr marL="114300" indent="0">
              <a:buNone/>
            </a:pPr>
            <a:r>
              <a:rPr lang="en-US" dirty="0" smtClean="0"/>
              <a:t>		2</a:t>
            </a:r>
            <a:r>
              <a:rPr lang="en-US" dirty="0"/>
              <a:t>. children of the eligible person till they get employed or married or attain the age of 25 years, whichever is earlier, and who are dependent on the eligible person, and</a:t>
            </a:r>
          </a:p>
          <a:p>
            <a:pPr marL="114300" indent="0">
              <a:buNone/>
            </a:pPr>
            <a:r>
              <a:rPr lang="en-US" dirty="0" smtClean="0"/>
              <a:t>		3</a:t>
            </a:r>
            <a:r>
              <a:rPr lang="en-US" dirty="0"/>
              <a:t>. Dependent parents of the eligible person.</a:t>
            </a:r>
          </a:p>
          <a:p>
            <a:pPr marL="114300" indent="0">
              <a:buNone/>
            </a:pPr>
            <a:endParaRPr lang="en-US" dirty="0"/>
          </a:p>
        </p:txBody>
      </p:sp>
    </p:spTree>
    <p:extLst>
      <p:ext uri="{BB962C8B-B14F-4D97-AF65-F5344CB8AC3E}">
        <p14:creationId xmlns:p14="http://schemas.microsoft.com/office/powerpoint/2010/main" val="2340137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3">
                    <a:lumMod val="75000"/>
                  </a:schemeClr>
                </a:solidFill>
              </a:rPr>
              <a:t>PreAuth tab:</a:t>
            </a:r>
          </a:p>
          <a:p>
            <a:pPr marL="0" indent="0">
              <a:buNone/>
            </a:pPr>
            <a:r>
              <a:rPr lang="en-US" dirty="0"/>
              <a:t>	</a:t>
            </a:r>
            <a:r>
              <a:rPr lang="en-US" dirty="0" smtClean="0"/>
              <a:t>	The Preauth which are submitted for processing and the processed </a:t>
            </a:r>
            <a:r>
              <a:rPr lang="en-US" dirty="0" err="1" smtClean="0"/>
              <a:t>preauth</a:t>
            </a:r>
            <a:r>
              <a:rPr lang="en-US" dirty="0" smtClean="0"/>
              <a:t> will reflect in PreAuth tab.</a:t>
            </a:r>
          </a:p>
          <a:p>
            <a:pPr marL="0" indent="0">
              <a:buNone/>
            </a:pPr>
            <a:r>
              <a:rPr lang="en-US" dirty="0" smtClean="0"/>
              <a:t>		  This PreAuth tab contains the following Sub tabs;</a:t>
            </a:r>
          </a:p>
          <a:p>
            <a:pPr marL="0" indent="0">
              <a:buNone/>
            </a:pPr>
            <a:r>
              <a:rPr lang="en-US" dirty="0" smtClean="0"/>
              <a:t>	</a:t>
            </a:r>
            <a:r>
              <a:rPr lang="en-US" dirty="0" err="1" smtClean="0">
                <a:solidFill>
                  <a:schemeClr val="accent2">
                    <a:lumMod val="75000"/>
                  </a:schemeClr>
                </a:solidFill>
              </a:rPr>
              <a:t>UnProcessed</a:t>
            </a:r>
            <a:r>
              <a:rPr lang="en-US" dirty="0" smtClean="0"/>
              <a:t>-&gt;The Preauth which are yet to be processed will appear here.</a:t>
            </a:r>
          </a:p>
          <a:p>
            <a:pPr marL="0" indent="0">
              <a:buNone/>
            </a:pPr>
            <a:r>
              <a:rPr lang="en-US" dirty="0"/>
              <a:t>	</a:t>
            </a:r>
            <a:r>
              <a:rPr lang="en-US" dirty="0" smtClean="0"/>
              <a:t>		</a:t>
            </a:r>
            <a:r>
              <a:rPr lang="en-US" dirty="0"/>
              <a:t> </a:t>
            </a:r>
            <a:r>
              <a:rPr lang="en-US" dirty="0" smtClean="0"/>
              <a:t>      The User can able to cancel the unprocessed  Preauth.</a:t>
            </a:r>
          </a:p>
          <a:p>
            <a:pPr marL="0" indent="0">
              <a:buNone/>
            </a:pPr>
            <a:endParaRPr lang="en-US" dirty="0"/>
          </a:p>
        </p:txBody>
      </p:sp>
    </p:spTree>
    <p:extLst>
      <p:ext uri="{BB962C8B-B14F-4D97-AF65-F5344CB8AC3E}">
        <p14:creationId xmlns:p14="http://schemas.microsoft.com/office/powerpoint/2010/main" val="908988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solidFill>
                  <a:schemeClr val="accent2">
                    <a:lumMod val="75000"/>
                  </a:schemeClr>
                </a:solidFill>
              </a:rPr>
              <a:t>Processed</a:t>
            </a:r>
            <a:r>
              <a:rPr lang="en-US" dirty="0" smtClean="0"/>
              <a:t>-&gt; The </a:t>
            </a:r>
            <a:r>
              <a:rPr lang="en-US" dirty="0" err="1" smtClean="0"/>
              <a:t>Preauth’s</a:t>
            </a:r>
            <a:r>
              <a:rPr lang="en-US" dirty="0" smtClean="0"/>
              <a:t> which are processed from the approver end will reflect here.</a:t>
            </a:r>
          </a:p>
          <a:p>
            <a:pPr marL="0" indent="0">
              <a:buNone/>
            </a:pPr>
            <a:endParaRPr lang="en-US" dirty="0" smtClean="0"/>
          </a:p>
          <a:p>
            <a:pPr marL="0" indent="0">
              <a:buNone/>
            </a:pPr>
            <a:r>
              <a:rPr lang="en-US" dirty="0"/>
              <a:t>	</a:t>
            </a:r>
            <a:r>
              <a:rPr lang="en-US" b="1" dirty="0" smtClean="0">
                <a:solidFill>
                  <a:srgbClr val="002060"/>
                </a:solidFill>
              </a:rPr>
              <a:t>Preauth Status:</a:t>
            </a:r>
          </a:p>
          <a:p>
            <a:pPr marL="0" indent="0">
              <a:buNone/>
            </a:pPr>
            <a:r>
              <a:rPr lang="en-US" dirty="0"/>
              <a:t>	</a:t>
            </a:r>
            <a:r>
              <a:rPr lang="en-US" dirty="0" smtClean="0"/>
              <a:t>	1.Approved</a:t>
            </a:r>
          </a:p>
          <a:p>
            <a:pPr marL="0" indent="0">
              <a:buNone/>
            </a:pPr>
            <a:r>
              <a:rPr lang="en-US" dirty="0"/>
              <a:t>	</a:t>
            </a:r>
            <a:r>
              <a:rPr lang="en-US" dirty="0" smtClean="0"/>
              <a:t>	2.Need more Info</a:t>
            </a:r>
          </a:p>
          <a:p>
            <a:pPr marL="0" indent="0">
              <a:buNone/>
            </a:pPr>
            <a:r>
              <a:rPr lang="en-US" dirty="0"/>
              <a:t>	</a:t>
            </a:r>
            <a:r>
              <a:rPr lang="en-US" dirty="0" smtClean="0"/>
              <a:t>	3.Enhanced</a:t>
            </a:r>
          </a:p>
          <a:p>
            <a:pPr marL="0" indent="0">
              <a:buNone/>
            </a:pPr>
            <a:r>
              <a:rPr lang="en-US" dirty="0"/>
              <a:t>	</a:t>
            </a:r>
            <a:r>
              <a:rPr lang="en-US" dirty="0" smtClean="0"/>
              <a:t>	4.Enhanced denied</a:t>
            </a:r>
          </a:p>
          <a:p>
            <a:pPr marL="0" indent="0">
              <a:buNone/>
            </a:pPr>
            <a:endParaRPr lang="en-US" dirty="0"/>
          </a:p>
        </p:txBody>
      </p:sp>
    </p:spTree>
    <p:extLst>
      <p:ext uri="{BB962C8B-B14F-4D97-AF65-F5344CB8AC3E}">
        <p14:creationId xmlns:p14="http://schemas.microsoft.com/office/powerpoint/2010/main" val="666601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r>
              <a:rPr lang="en-US" dirty="0" smtClean="0">
                <a:solidFill>
                  <a:schemeClr val="accent2">
                    <a:lumMod val="75000"/>
                  </a:schemeClr>
                </a:solidFill>
              </a:rPr>
              <a:t>All Transaction-</a:t>
            </a:r>
            <a:r>
              <a:rPr lang="en-US" dirty="0" smtClean="0"/>
              <a:t>&gt;It will reflect both unprocessed and processed Preauth cases.</a:t>
            </a:r>
          </a:p>
          <a:p>
            <a:pPr marL="0" indent="0">
              <a:buNone/>
            </a:pPr>
            <a:r>
              <a:rPr lang="en-US" sz="3600" b="1" dirty="0" smtClean="0">
                <a:solidFill>
                  <a:schemeClr val="accent3">
                    <a:lumMod val="75000"/>
                  </a:schemeClr>
                </a:solidFill>
              </a:rPr>
              <a:t>PreAuth Draft</a:t>
            </a:r>
            <a:r>
              <a:rPr lang="en-US" sz="3600" b="1" dirty="0" smtClean="0"/>
              <a:t>: </a:t>
            </a:r>
          </a:p>
          <a:p>
            <a:pPr marL="0" indent="0">
              <a:buNone/>
            </a:pPr>
            <a:r>
              <a:rPr lang="en-US" sz="3600" b="1" dirty="0"/>
              <a:t>	</a:t>
            </a:r>
            <a:r>
              <a:rPr lang="en-US" dirty="0" smtClean="0">
                <a:solidFill>
                  <a:schemeClr val="accent2">
                    <a:lumMod val="75000"/>
                  </a:schemeClr>
                </a:solidFill>
              </a:rPr>
              <a:t>Unprocessed</a:t>
            </a:r>
            <a:r>
              <a:rPr lang="en-US" dirty="0" smtClean="0"/>
              <a:t>-&gt;The Preauth drafts which insurance coordinates submitted from their end will reflect here.</a:t>
            </a:r>
          </a:p>
          <a:p>
            <a:pPr marL="0" indent="0">
              <a:buNone/>
            </a:pPr>
            <a:r>
              <a:rPr lang="en-US" dirty="0"/>
              <a:t>	</a:t>
            </a:r>
            <a:r>
              <a:rPr lang="en-US" dirty="0" smtClean="0"/>
              <a:t>	Different Tab are available to show the appropriate about the draft.</a:t>
            </a:r>
          </a:p>
          <a:p>
            <a:pPr marL="0" indent="0">
              <a:buNone/>
            </a:pPr>
            <a:r>
              <a:rPr lang="en-US" dirty="0"/>
              <a:t>	</a:t>
            </a:r>
            <a:r>
              <a:rPr lang="en-US" dirty="0" smtClean="0"/>
              <a:t>	Status of the draft will be shown.</a:t>
            </a:r>
          </a:p>
          <a:p>
            <a:pPr marL="0" indent="0">
              <a:buNone/>
            </a:pPr>
            <a:endParaRPr lang="en-US" dirty="0" smtClean="0"/>
          </a:p>
          <a:p>
            <a:pPr marL="0" indent="0">
              <a:buNone/>
            </a:pPr>
            <a:r>
              <a:rPr lang="en-US" dirty="0"/>
              <a:t>	</a:t>
            </a:r>
            <a:r>
              <a:rPr lang="en-US" dirty="0" smtClean="0"/>
              <a:t>	</a:t>
            </a:r>
          </a:p>
          <a:p>
            <a:pPr marL="0" indent="0">
              <a:buNone/>
            </a:pPr>
            <a:r>
              <a:rPr lang="en-US" dirty="0"/>
              <a:t>	</a:t>
            </a:r>
            <a:r>
              <a:rPr lang="en-US" dirty="0" smtClean="0"/>
              <a:t>		</a:t>
            </a:r>
            <a:r>
              <a:rPr lang="en-US" sz="3600" b="1" dirty="0"/>
              <a:t>	</a:t>
            </a:r>
            <a:endParaRPr lang="en-US" sz="3600" b="1" dirty="0" smtClean="0"/>
          </a:p>
          <a:p>
            <a:pPr marL="0" indent="0">
              <a:buNone/>
            </a:pPr>
            <a:r>
              <a:rPr lang="en-US" dirty="0" smtClean="0"/>
              <a:t>	</a:t>
            </a:r>
          </a:p>
        </p:txBody>
      </p:sp>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rcRect t="3148" b="51561"/>
          <a:stretch>
            <a:fillRect/>
          </a:stretch>
        </p:blipFill>
        <p:spPr bwMode="auto">
          <a:xfrm>
            <a:off x="609600" y="4571999"/>
            <a:ext cx="8153400" cy="199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771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5" name="Content Placeholder 4"/>
          <p:cNvSpPr>
            <a:spLocks noGrp="1"/>
          </p:cNvSpPr>
          <p:nvPr>
            <p:ph idx="1"/>
          </p:nvPr>
        </p:nvSpPr>
        <p:spPr/>
        <p:txBody>
          <a:bodyPr/>
          <a:lstStyle/>
          <a:p>
            <a:pPr marL="0" indent="0">
              <a:buNone/>
            </a:pPr>
            <a:r>
              <a:rPr lang="en-US" dirty="0" smtClean="0"/>
              <a:t>		 Click the Preauth Drafts for processing the draft from LO draft.</a:t>
            </a:r>
          </a:p>
          <a:p>
            <a:pPr marL="0" indent="0">
              <a:buNone/>
            </a:pPr>
            <a:r>
              <a:rPr lang="en-US" b="1" u="sng" dirty="0" smtClean="0">
                <a:solidFill>
                  <a:srgbClr val="002060"/>
                </a:solidFill>
              </a:rPr>
              <a:t>STEPS TO BE FOLLOWED TO SUBMIT THE PREAUTH:</a:t>
            </a:r>
          </a:p>
          <a:p>
            <a:pPr marL="0" indent="0">
              <a:buNone/>
            </a:pPr>
            <a:r>
              <a:rPr lang="en-US" dirty="0"/>
              <a:t>	</a:t>
            </a:r>
            <a:r>
              <a:rPr lang="en-US" dirty="0" smtClean="0"/>
              <a:t>1.Enter the chief complaint and admission ailment</a:t>
            </a:r>
          </a:p>
          <a:p>
            <a:pPr marL="0" indent="0">
              <a:buNone/>
            </a:pPr>
            <a:r>
              <a:rPr lang="en-US" dirty="0"/>
              <a:t>	</a:t>
            </a:r>
            <a:r>
              <a:rPr lang="en-US" dirty="0" smtClean="0"/>
              <a:t>2.Enter the patient medical history</a:t>
            </a:r>
          </a:p>
          <a:p>
            <a:pPr marL="0" indent="0">
              <a:buNone/>
            </a:pPr>
            <a:r>
              <a:rPr lang="en-US" dirty="0" smtClean="0"/>
              <a:t>	3.Duration of Patient ailment</a:t>
            </a:r>
            <a:endParaRPr lang="en-US" dirty="0"/>
          </a:p>
        </p:txBody>
      </p:sp>
    </p:spTree>
    <p:extLst>
      <p:ext uri="{BB962C8B-B14F-4D97-AF65-F5344CB8AC3E}">
        <p14:creationId xmlns:p14="http://schemas.microsoft.com/office/powerpoint/2010/main" val="3188835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228600"/>
            <a:ext cx="8674099"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83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	4.Past history of present ailment</a:t>
            </a:r>
          </a:p>
          <a:p>
            <a:pPr marL="0" lvl="0" indent="0">
              <a:buNone/>
            </a:pPr>
            <a:r>
              <a:rPr lang="en-US" dirty="0" smtClean="0"/>
              <a:t>	5.Relevant clinical findings</a:t>
            </a:r>
          </a:p>
          <a:p>
            <a:pPr marL="0" indent="0">
              <a:buNone/>
            </a:pPr>
            <a:r>
              <a:rPr lang="en-IN" dirty="0" smtClean="0"/>
              <a:t>	6.Click whether present ailment is a complication of any chronic (or)</a:t>
            </a:r>
            <a:endParaRPr lang="en-US" dirty="0" smtClean="0"/>
          </a:p>
          <a:p>
            <a:pPr marL="0" indent="0">
              <a:buNone/>
            </a:pPr>
            <a:r>
              <a:rPr lang="en-IN" dirty="0" smtClean="0"/>
              <a:t> 	7.Pre- Existing Disease / Operation</a:t>
            </a:r>
            <a:endParaRPr lang="en-US" dirty="0" smtClean="0"/>
          </a:p>
          <a:p>
            <a:pPr marL="0" indent="0">
              <a:buNone/>
            </a:pPr>
            <a:r>
              <a:rPr lang="en-IN" dirty="0" smtClean="0"/>
              <a:t>	8.Click whether present illness is due to</a:t>
            </a:r>
            <a:endParaRPr lang="en-US" dirty="0" smtClean="0"/>
          </a:p>
          <a:p>
            <a:pPr marL="0" indent="0">
              <a:buNone/>
            </a:pPr>
            <a:r>
              <a:rPr lang="en-IN" dirty="0" smtClean="0"/>
              <a:t> 		Alcohol</a:t>
            </a:r>
            <a:endParaRPr lang="en-US" dirty="0" smtClean="0"/>
          </a:p>
          <a:p>
            <a:pPr marL="0" indent="0">
              <a:buNone/>
            </a:pPr>
            <a:r>
              <a:rPr lang="en-IN" dirty="0" smtClean="0"/>
              <a:t> </a:t>
            </a:r>
            <a:r>
              <a:rPr lang="en-IN" dirty="0"/>
              <a:t>	</a:t>
            </a:r>
            <a:r>
              <a:rPr lang="en-IN" dirty="0" smtClean="0"/>
              <a:t>	H.I.V</a:t>
            </a:r>
          </a:p>
          <a:p>
            <a:pPr marL="0" indent="0">
              <a:buNone/>
            </a:pPr>
            <a:r>
              <a:rPr lang="en-IN" dirty="0" smtClean="0"/>
              <a:t>		Congenital external disease and etc.</a:t>
            </a:r>
            <a:endParaRPr lang="en-US" dirty="0" smtClean="0"/>
          </a:p>
          <a:p>
            <a:endParaRPr lang="en-US" dirty="0" smtClean="0"/>
          </a:p>
          <a:p>
            <a:endParaRPr lang="en-US" dirty="0"/>
          </a:p>
        </p:txBody>
      </p:sp>
    </p:spTree>
    <p:extLst>
      <p:ext uri="{BB962C8B-B14F-4D97-AF65-F5344CB8AC3E}">
        <p14:creationId xmlns:p14="http://schemas.microsoft.com/office/powerpoint/2010/main" val="1721899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9.</a:t>
            </a:r>
            <a:r>
              <a:rPr lang="en-IN" dirty="0" smtClean="0"/>
              <a:t>Enter the Diagnosis for the patient</a:t>
            </a:r>
            <a:endParaRPr lang="en-US" dirty="0"/>
          </a:p>
          <a:p>
            <a:pPr marL="0" indent="0">
              <a:buNone/>
            </a:pPr>
            <a:r>
              <a:rPr lang="en-US" dirty="0" smtClean="0"/>
              <a:t>	</a:t>
            </a:r>
            <a:r>
              <a:rPr lang="en-IN" dirty="0" smtClean="0"/>
              <a:t>6.Enter the Plan of treatment</a:t>
            </a:r>
          </a:p>
          <a:p>
            <a:pPr marL="0" indent="0">
              <a:buNone/>
            </a:pPr>
            <a:r>
              <a:rPr lang="en-IN" dirty="0"/>
              <a:t>	</a:t>
            </a:r>
            <a:r>
              <a:rPr lang="en-IN" dirty="0" smtClean="0"/>
              <a:t>	</a:t>
            </a:r>
            <a:r>
              <a:rPr lang="en-US" dirty="0" smtClean="0"/>
              <a:t>Medical or surgical</a:t>
            </a:r>
          </a:p>
          <a:p>
            <a:pPr marL="0" indent="0">
              <a:buNone/>
            </a:pPr>
            <a:r>
              <a:rPr lang="en-US" dirty="0"/>
              <a:t>	</a:t>
            </a:r>
            <a:r>
              <a:rPr lang="en-US" dirty="0" smtClean="0"/>
              <a:t>		-&gt;Treatment type</a:t>
            </a:r>
          </a:p>
          <a:p>
            <a:pPr marL="0" indent="0">
              <a:buNone/>
            </a:pPr>
            <a:r>
              <a:rPr lang="en-US" dirty="0"/>
              <a:t>	</a:t>
            </a:r>
            <a:r>
              <a:rPr lang="en-US" dirty="0" smtClean="0"/>
              <a:t>		-&gt;Investigation</a:t>
            </a:r>
          </a:p>
          <a:p>
            <a:pPr marL="0" indent="0">
              <a:buNone/>
            </a:pPr>
            <a:r>
              <a:rPr lang="en-US" dirty="0"/>
              <a:t>	</a:t>
            </a:r>
            <a:r>
              <a:rPr lang="en-US" dirty="0" smtClean="0"/>
              <a:t>		-&gt;Intensive care</a:t>
            </a:r>
          </a:p>
          <a:p>
            <a:pPr marL="0" indent="0">
              <a:buNone/>
            </a:pPr>
            <a:r>
              <a:rPr lang="en-US" dirty="0"/>
              <a:t>	</a:t>
            </a:r>
            <a:r>
              <a:rPr lang="en-US" dirty="0" smtClean="0"/>
              <a:t>		-&gt;Surgical Management </a:t>
            </a:r>
          </a:p>
          <a:p>
            <a:pPr marL="0" indent="0">
              <a:buNone/>
            </a:pPr>
            <a:r>
              <a:rPr lang="en-US" dirty="0"/>
              <a:t>	</a:t>
            </a:r>
            <a:r>
              <a:rPr lang="en-US" dirty="0" smtClean="0"/>
              <a:t>		-&gt;Other Treatment </a:t>
            </a:r>
          </a:p>
          <a:p>
            <a:pPr marL="0" lvl="0" indent="0">
              <a:buNone/>
            </a:pPr>
            <a:r>
              <a:rPr lang="en-US" dirty="0"/>
              <a:t> </a:t>
            </a:r>
            <a:r>
              <a:rPr lang="en-US" dirty="0" smtClean="0"/>
              <a:t>       If surgery type of anesthesia</a:t>
            </a:r>
          </a:p>
          <a:p>
            <a:pPr marL="0" indent="0">
              <a:buNone/>
            </a:pPr>
            <a:r>
              <a:rPr lang="en-IN" dirty="0" smtClean="0"/>
              <a:t>	7.Select the pre-existing disease (if any), enter the duration since when the member is</a:t>
            </a:r>
            <a:r>
              <a:rPr lang="en-US" dirty="0" smtClean="0"/>
              <a:t> </a:t>
            </a:r>
            <a:r>
              <a:rPr lang="en-IN" dirty="0" smtClean="0"/>
              <a:t>Suffering from the disease in the boxes and enter their marks in the Remarks box.</a:t>
            </a:r>
            <a:endParaRPr lang="en-US" dirty="0" smtClean="0"/>
          </a:p>
        </p:txBody>
      </p:sp>
    </p:spTree>
    <p:extLst>
      <p:ext uri="{BB962C8B-B14F-4D97-AF65-F5344CB8AC3E}">
        <p14:creationId xmlns:p14="http://schemas.microsoft.com/office/powerpoint/2010/main" val="2142351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IN" dirty="0" smtClean="0"/>
              <a:t>	8.     Select whether the member has a Consanguineous Marriage.</a:t>
            </a:r>
          </a:p>
          <a:p>
            <a:pPr marL="0" indent="0">
              <a:buNone/>
            </a:pPr>
            <a:r>
              <a:rPr lang="en-IN" dirty="0"/>
              <a:t>	9</a:t>
            </a:r>
            <a:r>
              <a:rPr lang="en-IN" dirty="0" smtClean="0"/>
              <a:t>.    Select the alcohol and smoking information	</a:t>
            </a:r>
          </a:p>
          <a:p>
            <a:pPr marL="0" indent="0">
              <a:buNone/>
            </a:pPr>
            <a:r>
              <a:rPr lang="en-IN" dirty="0"/>
              <a:t>	</a:t>
            </a:r>
            <a:r>
              <a:rPr lang="en-IN" dirty="0" smtClean="0"/>
              <a:t>10.    Fill the hospital details </a:t>
            </a:r>
          </a:p>
          <a:p>
            <a:pPr marL="0" indent="0">
              <a:buNone/>
            </a:pPr>
            <a:r>
              <a:rPr lang="en-IN" dirty="0"/>
              <a:t>	</a:t>
            </a:r>
            <a:r>
              <a:rPr lang="en-IN" dirty="0" smtClean="0"/>
              <a:t>		-Select the </a:t>
            </a:r>
            <a:r>
              <a:rPr lang="en-US" dirty="0"/>
              <a:t>d</a:t>
            </a:r>
            <a:r>
              <a:rPr lang="en-US" dirty="0" smtClean="0"/>
              <a:t>ate of admission</a:t>
            </a:r>
          </a:p>
          <a:p>
            <a:pPr marL="0" indent="0">
              <a:buNone/>
            </a:pPr>
            <a:r>
              <a:rPr lang="en-US" dirty="0"/>
              <a:t>	</a:t>
            </a:r>
            <a:r>
              <a:rPr lang="en-US" dirty="0" smtClean="0"/>
              <a:t>		- Select expected discharge date</a:t>
            </a:r>
          </a:p>
          <a:p>
            <a:pPr marL="0" indent="0">
              <a:buNone/>
            </a:pPr>
            <a:r>
              <a:rPr lang="en-US" dirty="0"/>
              <a:t>	</a:t>
            </a:r>
            <a:r>
              <a:rPr lang="en-US" dirty="0" smtClean="0"/>
              <a:t>		- Enter Room ward type</a:t>
            </a:r>
          </a:p>
          <a:p>
            <a:pPr marL="0" indent="0">
              <a:buNone/>
            </a:pPr>
            <a:r>
              <a:rPr lang="en-US" dirty="0"/>
              <a:t>	</a:t>
            </a:r>
            <a:r>
              <a:rPr lang="en-US" dirty="0" smtClean="0"/>
              <a:t>		- Enter Treating doctor name</a:t>
            </a:r>
          </a:p>
          <a:p>
            <a:pPr marL="0" indent="0">
              <a:buNone/>
            </a:pPr>
            <a:r>
              <a:rPr lang="en-US" dirty="0"/>
              <a:t>	</a:t>
            </a:r>
            <a:r>
              <a:rPr lang="en-US" dirty="0" smtClean="0"/>
              <a:t>		- Select doctor Specialization </a:t>
            </a:r>
          </a:p>
          <a:p>
            <a:pPr marL="0" indent="0">
              <a:buNone/>
            </a:pPr>
            <a:r>
              <a:rPr lang="en-US" dirty="0"/>
              <a:t>	</a:t>
            </a:r>
            <a:r>
              <a:rPr lang="en-US" dirty="0" smtClean="0"/>
              <a:t>		- Expected Date of surgery</a:t>
            </a:r>
          </a:p>
          <a:p>
            <a:pPr marL="0" indent="0">
              <a:buNone/>
            </a:pPr>
            <a:r>
              <a:rPr lang="en-US" dirty="0"/>
              <a:t>	</a:t>
            </a:r>
            <a:r>
              <a:rPr lang="en-US" dirty="0" smtClean="0"/>
              <a:t>		- Enter  Doctor registration no</a:t>
            </a:r>
          </a:p>
          <a:p>
            <a:pPr marL="0" indent="0">
              <a:buNone/>
            </a:pPr>
            <a:r>
              <a:rPr lang="en-US" dirty="0"/>
              <a:t>	</a:t>
            </a:r>
            <a:r>
              <a:rPr lang="en-IN" dirty="0" smtClean="0"/>
              <a:t>11. Select the Treatment/Procedure code</a:t>
            </a:r>
          </a:p>
          <a:p>
            <a:pPr marL="0" indent="0">
              <a:buNone/>
            </a:pPr>
            <a:r>
              <a:rPr lang="en-IN" dirty="0"/>
              <a:t>	</a:t>
            </a:r>
            <a:r>
              <a:rPr lang="en-IN" dirty="0" smtClean="0"/>
              <a:t>12. Enter the High Risk consent remarks and </a:t>
            </a:r>
            <a:r>
              <a:rPr lang="en-IN" dirty="0" err="1" smtClean="0"/>
              <a:t>conseling</a:t>
            </a:r>
            <a:r>
              <a:rPr lang="en-IN" dirty="0" smtClean="0"/>
              <a:t> doctor remarks.</a:t>
            </a:r>
            <a:endParaRPr lang="en-US" dirty="0" smtClean="0"/>
          </a:p>
          <a:p>
            <a:pPr marL="0" indent="0">
              <a:buNone/>
            </a:pPr>
            <a:endParaRPr lang="en-US" dirty="0"/>
          </a:p>
        </p:txBody>
      </p:sp>
    </p:spTree>
    <p:extLst>
      <p:ext uri="{BB962C8B-B14F-4D97-AF65-F5344CB8AC3E}">
        <p14:creationId xmlns:p14="http://schemas.microsoft.com/office/powerpoint/2010/main" val="2057527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228600"/>
            <a:ext cx="8763000" cy="6553200"/>
          </a:xfrm>
          <a:prstGeom prst="rect">
            <a:avLst/>
          </a:prstGeom>
        </p:spPr>
      </p:pic>
    </p:spTree>
    <p:extLst>
      <p:ext uri="{BB962C8B-B14F-4D97-AF65-F5344CB8AC3E}">
        <p14:creationId xmlns:p14="http://schemas.microsoft.com/office/powerpoint/2010/main" val="133177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2060"/>
                </a:solidFill>
              </a:rPr>
              <a:t>Upload ID/Report Details</a:t>
            </a:r>
          </a:p>
          <a:p>
            <a:pPr marL="0" indent="0">
              <a:buNone/>
            </a:pPr>
            <a:r>
              <a:rPr lang="en-US" dirty="0"/>
              <a:t>	</a:t>
            </a:r>
            <a:r>
              <a:rPr lang="en-US" dirty="0" smtClean="0"/>
              <a:t>In this section the user can upload any proof of identity, medical test reports or any other diagnostic reports.</a:t>
            </a:r>
          </a:p>
          <a:p>
            <a:pPr marL="0" indent="0">
              <a:buNone/>
            </a:pPr>
            <a:endParaRPr lang="en-US" dirty="0"/>
          </a:p>
        </p:txBody>
      </p:sp>
      <p:pic>
        <p:nvPicPr>
          <p:cNvPr id="4" name="Picture 38"/>
          <p:cNvPicPr>
            <a:picLocks noChangeAspect="1" noChangeArrowheads="1"/>
          </p:cNvPicPr>
          <p:nvPr/>
        </p:nvPicPr>
        <p:blipFill>
          <a:blip r:embed="rId2">
            <a:extLst>
              <a:ext uri="{28A0092B-C50C-407E-A947-70E740481C1C}">
                <a14:useLocalDpi xmlns:a14="http://schemas.microsoft.com/office/drawing/2010/main" val="0"/>
              </a:ext>
            </a:extLst>
          </a:blip>
          <a:srcRect t="2367" b="5180"/>
          <a:stretch>
            <a:fillRect/>
          </a:stretch>
        </p:blipFill>
        <p:spPr bwMode="auto">
          <a:xfrm>
            <a:off x="0" y="3352800"/>
            <a:ext cx="899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67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introduction about the scheme</a:t>
            </a:r>
          </a:p>
        </p:txBody>
      </p:sp>
      <p:sp>
        <p:nvSpPr>
          <p:cNvPr id="3" name="Content Placeholder 2"/>
          <p:cNvSpPr>
            <a:spLocks noGrp="1"/>
          </p:cNvSpPr>
          <p:nvPr>
            <p:ph idx="1"/>
          </p:nvPr>
        </p:nvSpPr>
        <p:spPr/>
        <p:txBody>
          <a:bodyPr>
            <a:normAutofit fontScale="92500" lnSpcReduction="20000"/>
          </a:bodyPr>
          <a:lstStyle/>
          <a:p>
            <a:pPr marL="114300" indent="0">
              <a:buNone/>
            </a:pPr>
            <a:r>
              <a:rPr lang="en-US" b="1" dirty="0" smtClean="0"/>
              <a:t>SALIENT FEATURES:</a:t>
            </a:r>
          </a:p>
          <a:p>
            <a:pPr marL="114300" indent="0">
              <a:buNone/>
            </a:pPr>
            <a:r>
              <a:rPr lang="en-US" dirty="0"/>
              <a:t>	The scheme enables the enrolled families to derive a maximum benefit of INR 4 lakh over 4 years (INR 1 lakh in each year); it has a provision to avail benefits up to </a:t>
            </a:r>
            <a:r>
              <a:rPr lang="en-US" dirty="0" smtClean="0"/>
              <a:t>INR </a:t>
            </a:r>
            <a:r>
              <a:rPr lang="en-US" dirty="0"/>
              <a:t>2 lakh for certain procedures (like renal transplantation, cochlear implant surgery </a:t>
            </a:r>
            <a:r>
              <a:rPr lang="en-US" dirty="0" smtClean="0"/>
              <a:t>,liver transplantation, Heart and lung transplantation, etc.)</a:t>
            </a:r>
          </a:p>
          <a:p>
            <a:pPr marL="114300" indent="0">
              <a:buNone/>
            </a:pPr>
            <a:r>
              <a:rPr lang="en-US" b="1" dirty="0" smtClean="0"/>
              <a:t>Coverage of Treatment:</a:t>
            </a:r>
          </a:p>
          <a:p>
            <a:pPr marL="114300" indent="0">
              <a:buNone/>
            </a:pPr>
            <a:r>
              <a:rPr lang="en-US" b="1" i="1" dirty="0"/>
              <a:t>	</a:t>
            </a:r>
            <a:r>
              <a:rPr lang="en-US" dirty="0"/>
              <a:t>The scheme presently covers the expenses incurred for </a:t>
            </a:r>
            <a:r>
              <a:rPr lang="en-US" b="1" dirty="0"/>
              <a:t>1,027</a:t>
            </a:r>
            <a:r>
              <a:rPr lang="en-US" dirty="0"/>
              <a:t> tertiary care procedures under different </a:t>
            </a:r>
            <a:r>
              <a:rPr lang="en-US" dirty="0" smtClean="0"/>
              <a:t>specialties.</a:t>
            </a:r>
          </a:p>
          <a:p>
            <a:pPr marL="114300" indent="0">
              <a:buNone/>
            </a:pPr>
            <a:r>
              <a:rPr lang="en-US" dirty="0" smtClean="0"/>
              <a:t>	Out </a:t>
            </a:r>
            <a:r>
              <a:rPr lang="en-US" dirty="0"/>
              <a:t>of </a:t>
            </a:r>
            <a:r>
              <a:rPr lang="en-US" b="1" dirty="0"/>
              <a:t>1,027 </a:t>
            </a:r>
            <a:r>
              <a:rPr lang="en-US" dirty="0"/>
              <a:t>procedures covered under the scheme, some procedures are covered up to </a:t>
            </a:r>
            <a:r>
              <a:rPr lang="en-US" b="1" dirty="0"/>
              <a:t>INR 1 lakh</a:t>
            </a:r>
            <a:r>
              <a:rPr lang="en-US" dirty="0"/>
              <a:t>; some up to </a:t>
            </a:r>
            <a:r>
              <a:rPr lang="en-US" b="1" dirty="0"/>
              <a:t>INR 2 lakh </a:t>
            </a:r>
            <a:r>
              <a:rPr lang="en-US" dirty="0"/>
              <a:t>for high-end procedures </a:t>
            </a:r>
          </a:p>
          <a:p>
            <a:pPr marL="114300" indent="0">
              <a:buNone/>
            </a:pPr>
            <a:endParaRPr lang="en-US" b="1" i="1" dirty="0" smtClean="0"/>
          </a:p>
          <a:p>
            <a:pPr marL="114300" indent="0">
              <a:buNone/>
            </a:pPr>
            <a:endParaRPr lang="en-US" dirty="0"/>
          </a:p>
        </p:txBody>
      </p:sp>
    </p:spTree>
    <p:extLst>
      <p:ext uri="{BB962C8B-B14F-4D97-AF65-F5344CB8AC3E}">
        <p14:creationId xmlns:p14="http://schemas.microsoft.com/office/powerpoint/2010/main" val="3875735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76" y="0"/>
            <a:ext cx="8820472" cy="5539978"/>
          </a:xfrm>
          <a:prstGeom prst="rect">
            <a:avLst/>
          </a:prstGeom>
        </p:spPr>
        <p:txBody>
          <a:bodyPr wrap="square">
            <a:spAutoFit/>
          </a:bodyPr>
          <a:lstStyle/>
          <a:p>
            <a:pPr>
              <a:lnSpc>
                <a:spcPct val="150000"/>
              </a:lnSpc>
            </a:pPr>
            <a:r>
              <a:rPr lang="en-IN" sz="2000" b="1" dirty="0" smtClean="0">
                <a:solidFill>
                  <a:schemeClr val="bg2">
                    <a:lumMod val="25000"/>
                  </a:schemeClr>
                </a:solidFill>
              </a:rPr>
              <a:t>Autism-Preauth:</a:t>
            </a:r>
          </a:p>
          <a:p>
            <a:pPr>
              <a:lnSpc>
                <a:spcPct val="150000"/>
              </a:lnSpc>
            </a:pPr>
            <a:r>
              <a:rPr lang="en-IN" dirty="0" smtClean="0">
                <a:solidFill>
                  <a:schemeClr val="bg2">
                    <a:lumMod val="25000"/>
                  </a:schemeClr>
                </a:solidFill>
              </a:rPr>
              <a:t>Following are the documents to be attached in Autism Preauth Submission </a:t>
            </a:r>
            <a:endParaRPr lang="en-IN" sz="1600" dirty="0" smtClean="0"/>
          </a:p>
          <a:p>
            <a:pPr marL="342900" indent="-342900">
              <a:lnSpc>
                <a:spcPct val="150000"/>
              </a:lnSpc>
              <a:buFont typeface="Wingdings" pitchFamily="2" charset="2"/>
              <a:buChar char="Ø"/>
            </a:pPr>
            <a:r>
              <a:rPr lang="en-IN" dirty="0" smtClean="0"/>
              <a:t>Preauthorisation form with complete plan of management. </a:t>
            </a:r>
          </a:p>
          <a:p>
            <a:pPr marL="342900" indent="-342900">
              <a:lnSpc>
                <a:spcPct val="150000"/>
              </a:lnSpc>
              <a:buFont typeface="Wingdings" pitchFamily="2" charset="2"/>
              <a:buChar char="Ø"/>
            </a:pPr>
            <a:r>
              <a:rPr lang="en-IN" dirty="0" smtClean="0"/>
              <a:t>Photograph of the patient taken in the institute.</a:t>
            </a:r>
          </a:p>
          <a:p>
            <a:pPr marL="342900" indent="-342900">
              <a:lnSpc>
                <a:spcPct val="150000"/>
              </a:lnSpc>
              <a:buFont typeface="Wingdings" pitchFamily="2" charset="2"/>
              <a:buChar char="Ø"/>
            </a:pPr>
            <a:r>
              <a:rPr lang="en-IN" dirty="0" smtClean="0"/>
              <a:t>Disability certificate.</a:t>
            </a:r>
          </a:p>
          <a:p>
            <a:pPr marL="342900" indent="-342900">
              <a:lnSpc>
                <a:spcPct val="150000"/>
              </a:lnSpc>
              <a:buFont typeface="Wingdings" pitchFamily="2" charset="2"/>
              <a:buChar char="Ø"/>
            </a:pPr>
            <a:r>
              <a:rPr lang="en-IN" dirty="0" smtClean="0"/>
              <a:t>Psychiatrist assessment and final report based on one of the following</a:t>
            </a:r>
            <a:endParaRPr lang="en-IN" dirty="0"/>
          </a:p>
          <a:p>
            <a:pPr marL="800100" lvl="1" indent="-342900">
              <a:lnSpc>
                <a:spcPct val="150000"/>
              </a:lnSpc>
              <a:buFont typeface="Arial" panose="020B0604020202020204" pitchFamily="34" charset="0"/>
              <a:buChar char="•"/>
            </a:pPr>
            <a:r>
              <a:rPr lang="en-IN" dirty="0"/>
              <a:t>Indian Scale for Assessment of Autism (ISAA)</a:t>
            </a:r>
          </a:p>
          <a:p>
            <a:pPr marL="800100" lvl="1" indent="-342900">
              <a:lnSpc>
                <a:spcPct val="150000"/>
              </a:lnSpc>
              <a:buFont typeface="Arial" panose="020B0604020202020204" pitchFamily="34" charset="0"/>
              <a:buChar char="•"/>
            </a:pPr>
            <a:r>
              <a:rPr lang="en-IN" dirty="0"/>
              <a:t>Childhood Autism Rating Scale (CARS)</a:t>
            </a:r>
          </a:p>
          <a:p>
            <a:pPr marL="800100" lvl="1" indent="-342900">
              <a:lnSpc>
                <a:spcPct val="150000"/>
              </a:lnSpc>
              <a:buFont typeface="Arial" panose="020B0604020202020204" pitchFamily="34" charset="0"/>
              <a:buChar char="•"/>
            </a:pPr>
            <a:r>
              <a:rPr lang="en-IN" dirty="0"/>
              <a:t>Diagnostic and Statistical Manual- 5 (DSM V</a:t>
            </a:r>
            <a:r>
              <a:rPr lang="en-IN" dirty="0" smtClean="0"/>
              <a:t>)</a:t>
            </a:r>
          </a:p>
          <a:p>
            <a:pPr marL="342900" indent="-342900">
              <a:lnSpc>
                <a:spcPct val="150000"/>
              </a:lnSpc>
              <a:buFont typeface="Wingdings" pitchFamily="2" charset="2"/>
              <a:buChar char="Ø"/>
            </a:pPr>
            <a:r>
              <a:rPr lang="en-IN" dirty="0" smtClean="0"/>
              <a:t>Assessment </a:t>
            </a:r>
            <a:r>
              <a:rPr lang="en-IN" dirty="0"/>
              <a:t>of a holistic internal team (comprising Clinical psychologist, Paediatrician, Special educator, Speech therapist, Occupational therapist, Physiotherapist) and certified by district Psychiatrist. </a:t>
            </a:r>
            <a:endParaRPr lang="en-IN" dirty="0" smtClean="0"/>
          </a:p>
          <a:p>
            <a:pPr marL="342900" indent="-342900">
              <a:lnSpc>
                <a:spcPct val="150000"/>
              </a:lnSpc>
              <a:buFont typeface="Wingdings" pitchFamily="2" charset="2"/>
              <a:buChar char="Ø"/>
            </a:pPr>
            <a:r>
              <a:rPr lang="en-IN" dirty="0" smtClean="0"/>
              <a:t>Therapy </a:t>
            </a:r>
            <a:r>
              <a:rPr lang="en-IN" dirty="0"/>
              <a:t>plan on a monthly </a:t>
            </a:r>
            <a:r>
              <a:rPr lang="en-IN" dirty="0" smtClean="0"/>
              <a:t>basis.</a:t>
            </a:r>
          </a:p>
        </p:txBody>
      </p:sp>
    </p:spTree>
    <p:extLst>
      <p:ext uri="{BB962C8B-B14F-4D97-AF65-F5344CB8AC3E}">
        <p14:creationId xmlns:p14="http://schemas.microsoft.com/office/powerpoint/2010/main" val="3165030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DMO(Preauthorization) (</a:t>
            </a:r>
            <a:r>
              <a:rPr lang="en-US" dirty="0" err="1" smtClean="0"/>
              <a:t>conti</a:t>
            </a:r>
            <a:r>
              <a:rPr lang="en-US" smtClean="0"/>
              <a:t>..)</a:t>
            </a:r>
            <a:endParaRPr lang="en-US"/>
          </a:p>
        </p:txBody>
      </p:sp>
      <p:sp>
        <p:nvSpPr>
          <p:cNvPr id="3" name="Content Placeholder 2"/>
          <p:cNvSpPr>
            <a:spLocks noGrp="1"/>
          </p:cNvSpPr>
          <p:nvPr>
            <p:ph idx="1"/>
          </p:nvPr>
        </p:nvSpPr>
        <p:spPr/>
        <p:txBody>
          <a:bodyPr/>
          <a:lstStyle/>
          <a:p>
            <a:pPr indent="-342900">
              <a:buFont typeface="Wingdings" pitchFamily="2" charset="2"/>
              <a:buChar char="Ø"/>
            </a:pPr>
            <a:r>
              <a:rPr lang="en-US" dirty="0" smtClean="0"/>
              <a:t>	Click the Browse button.</a:t>
            </a:r>
          </a:p>
          <a:p>
            <a:pPr indent="-342900">
              <a:buFont typeface="Wingdings" pitchFamily="2" charset="2"/>
              <a:buChar char="Ø"/>
            </a:pPr>
            <a:r>
              <a:rPr lang="en-US" dirty="0"/>
              <a:t>	</a:t>
            </a:r>
            <a:r>
              <a:rPr lang="en-US" dirty="0" smtClean="0"/>
              <a:t>Choose the file which has to be uploaded.</a:t>
            </a:r>
          </a:p>
          <a:p>
            <a:pPr indent="-342900">
              <a:buFont typeface="Wingdings" pitchFamily="2" charset="2"/>
              <a:buChar char="Ø"/>
            </a:pPr>
            <a:r>
              <a:rPr lang="en-US" dirty="0"/>
              <a:t>	</a:t>
            </a:r>
            <a:r>
              <a:rPr lang="en-US" dirty="0" smtClean="0"/>
              <a:t>Enter remarks about the document in the Remarks box.</a:t>
            </a:r>
          </a:p>
          <a:p>
            <a:pPr indent="-342900">
              <a:buFont typeface="Wingdings" pitchFamily="2" charset="2"/>
              <a:buChar char="Ø"/>
            </a:pPr>
            <a:r>
              <a:rPr lang="en-US" dirty="0"/>
              <a:t>	</a:t>
            </a:r>
            <a:r>
              <a:rPr lang="en-US" dirty="0" smtClean="0"/>
              <a:t>Click the Submit button.</a:t>
            </a:r>
            <a:endParaRPr lang="en-US" dirty="0"/>
          </a:p>
        </p:txBody>
      </p:sp>
    </p:spTree>
    <p:extLst>
      <p:ext uri="{BB962C8B-B14F-4D97-AF65-F5344CB8AC3E}">
        <p14:creationId xmlns:p14="http://schemas.microsoft.com/office/powerpoint/2010/main" val="1195917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600" b="1" dirty="0" smtClean="0">
                <a:solidFill>
                  <a:schemeClr val="bg2">
                    <a:lumMod val="25000"/>
                  </a:schemeClr>
                </a:solidFill>
              </a:rPr>
              <a:t>DMO Claim submission:</a:t>
            </a:r>
          </a:p>
          <a:p>
            <a:pPr marL="114300" indent="0">
              <a:buNone/>
            </a:pPr>
            <a:r>
              <a:rPr lang="en-US" dirty="0"/>
              <a:t>	</a:t>
            </a:r>
            <a:r>
              <a:rPr lang="en-US" dirty="0" smtClean="0"/>
              <a:t>After the Preauth is approved, the case with reference id will be reflected in the claim module.	The case which has to claim and the case which are already claimed are visible in different tab.</a:t>
            </a:r>
          </a:p>
          <a:p>
            <a:pPr marL="114300" indent="0">
              <a:buNone/>
            </a:pPr>
            <a:r>
              <a:rPr lang="en-US" dirty="0"/>
              <a:t>	</a:t>
            </a:r>
            <a:r>
              <a:rPr lang="en-US" dirty="0" smtClean="0"/>
              <a:t>The user can able be search the case directly with either reference id or name, payer and claim status.</a:t>
            </a:r>
          </a:p>
          <a:p>
            <a:pPr marL="114300" indent="0">
              <a:buNone/>
            </a:pPr>
            <a:r>
              <a:rPr lang="en-US" dirty="0"/>
              <a:t>	</a:t>
            </a:r>
            <a:r>
              <a:rPr lang="en-US" dirty="0" smtClean="0"/>
              <a:t>There are four sub categories in claims modules.</a:t>
            </a:r>
          </a:p>
          <a:p>
            <a:pPr>
              <a:buFont typeface="Wingdings" pitchFamily="2" charset="2"/>
              <a:buChar char="Ø"/>
            </a:pPr>
            <a:r>
              <a:rPr lang="en-US" dirty="0"/>
              <a:t>	</a:t>
            </a:r>
            <a:r>
              <a:rPr lang="en-US" dirty="0" smtClean="0"/>
              <a:t>	</a:t>
            </a:r>
            <a:r>
              <a:rPr lang="en-US" dirty="0" err="1" smtClean="0"/>
              <a:t>Unsubmitted</a:t>
            </a:r>
            <a:endParaRPr lang="en-US" dirty="0" smtClean="0"/>
          </a:p>
          <a:p>
            <a:pPr>
              <a:buFont typeface="Wingdings" pitchFamily="2" charset="2"/>
              <a:buChar char="Ø"/>
            </a:pPr>
            <a:r>
              <a:rPr lang="en-US" dirty="0"/>
              <a:t>	</a:t>
            </a:r>
            <a:r>
              <a:rPr lang="en-US" dirty="0" smtClean="0"/>
              <a:t>	Submitted</a:t>
            </a:r>
          </a:p>
          <a:p>
            <a:pPr>
              <a:buFont typeface="Wingdings" pitchFamily="2" charset="2"/>
              <a:buChar char="Ø"/>
            </a:pPr>
            <a:r>
              <a:rPr lang="en-US" dirty="0"/>
              <a:t>	</a:t>
            </a:r>
            <a:r>
              <a:rPr lang="en-US" dirty="0" smtClean="0"/>
              <a:t>	Unprocessed</a:t>
            </a:r>
          </a:p>
          <a:p>
            <a:pPr>
              <a:buFont typeface="Wingdings" pitchFamily="2" charset="2"/>
              <a:buChar char="Ø"/>
            </a:pPr>
            <a:r>
              <a:rPr lang="en-US" dirty="0"/>
              <a:t>	</a:t>
            </a:r>
            <a:r>
              <a:rPr lang="en-US" dirty="0" smtClean="0"/>
              <a:t>	processed</a:t>
            </a:r>
            <a:endParaRPr lang="en-US" dirty="0"/>
          </a:p>
        </p:txBody>
      </p:sp>
    </p:spTree>
    <p:extLst>
      <p:ext uri="{BB962C8B-B14F-4D97-AF65-F5344CB8AC3E}">
        <p14:creationId xmlns:p14="http://schemas.microsoft.com/office/powerpoint/2010/main" val="3650291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152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34628"/>
          </a:xfrm>
        </p:spPr>
        <p:txBody>
          <a:bodyPr/>
          <a:lstStyle/>
          <a:p>
            <a:r>
              <a:rPr lang="en-US" dirty="0" smtClean="0"/>
              <a:t>CLAIMS</a:t>
            </a:r>
            <a:endParaRPr lang="en-US" dirty="0"/>
          </a:p>
        </p:txBody>
      </p:sp>
      <p:sp>
        <p:nvSpPr>
          <p:cNvPr id="3" name="Content Placeholder 2"/>
          <p:cNvSpPr>
            <a:spLocks noGrp="1"/>
          </p:cNvSpPr>
          <p:nvPr>
            <p:ph idx="1"/>
          </p:nvPr>
        </p:nvSpPr>
        <p:spPr>
          <a:xfrm>
            <a:off x="457200" y="1752600"/>
            <a:ext cx="8229600" cy="4953000"/>
          </a:xfrm>
        </p:spPr>
        <p:txBody>
          <a:bodyPr>
            <a:normAutofit fontScale="70000" lnSpcReduction="20000"/>
          </a:bodyPr>
          <a:lstStyle/>
          <a:p>
            <a:pPr marL="114300" indent="0">
              <a:buNone/>
            </a:pPr>
            <a:r>
              <a:rPr lang="en-US" sz="3600" b="1" dirty="0" smtClean="0">
                <a:solidFill>
                  <a:schemeClr val="accent2">
                    <a:lumMod val="75000"/>
                  </a:schemeClr>
                </a:solidFill>
              </a:rPr>
              <a:t>UNSUBMITTED: </a:t>
            </a:r>
            <a:r>
              <a:rPr lang="en-US" sz="3600" dirty="0" smtClean="0"/>
              <a:t>The approved Preauth cases which are yet to be submitted for claim will reflect here.</a:t>
            </a:r>
          </a:p>
          <a:p>
            <a:pPr marL="114300" indent="0">
              <a:buNone/>
            </a:pPr>
            <a:r>
              <a:rPr lang="en-US" sz="3600" b="1" dirty="0" smtClean="0">
                <a:solidFill>
                  <a:srgbClr val="002060"/>
                </a:solidFill>
              </a:rPr>
              <a:t>Steps to Submit the claim:</a:t>
            </a:r>
          </a:p>
          <a:p>
            <a:pPr>
              <a:buFont typeface="Wingdings" pitchFamily="2" charset="2"/>
              <a:buChar char="Ø"/>
            </a:pPr>
            <a:r>
              <a:rPr lang="en-US" sz="3600" dirty="0"/>
              <a:t>	</a:t>
            </a:r>
            <a:r>
              <a:rPr lang="en-US" sz="3600" dirty="0" smtClean="0"/>
              <a:t>Click the reference id which needs to be processed.</a:t>
            </a:r>
          </a:p>
          <a:p>
            <a:pPr>
              <a:buFont typeface="Wingdings" pitchFamily="2" charset="2"/>
              <a:buChar char="Ø"/>
            </a:pPr>
            <a:r>
              <a:rPr lang="en-US" sz="3600" dirty="0" smtClean="0"/>
              <a:t>	Some of the fields will already filled and </a:t>
            </a:r>
            <a:r>
              <a:rPr lang="en-US" sz="3600" dirty="0" err="1" smtClean="0"/>
              <a:t>freezed</a:t>
            </a:r>
            <a:r>
              <a:rPr lang="en-US" sz="3600" dirty="0" smtClean="0"/>
              <a:t> in the application page.</a:t>
            </a:r>
          </a:p>
          <a:p>
            <a:pPr>
              <a:buFont typeface="Wingdings" pitchFamily="2" charset="2"/>
              <a:buChar char="Ø"/>
            </a:pPr>
            <a:r>
              <a:rPr lang="en-US" sz="3600" dirty="0" smtClean="0"/>
              <a:t>Follow the below steps,</a:t>
            </a:r>
          </a:p>
          <a:p>
            <a:pPr marL="114300" indent="0">
              <a:buNone/>
            </a:pPr>
            <a:r>
              <a:rPr lang="en-US" sz="3600" dirty="0"/>
              <a:t>	</a:t>
            </a:r>
            <a:r>
              <a:rPr lang="en-US" sz="3600" dirty="0" smtClean="0"/>
              <a:t>1.Enter the remaining patient information.</a:t>
            </a:r>
          </a:p>
          <a:p>
            <a:pPr marL="114300" indent="0">
              <a:buNone/>
            </a:pPr>
            <a:r>
              <a:rPr lang="en-US" sz="3600" dirty="0"/>
              <a:t>	</a:t>
            </a:r>
            <a:r>
              <a:rPr lang="en-US" sz="3600" dirty="0" smtClean="0"/>
              <a:t>2.Click whether the implant is used for the patient.</a:t>
            </a:r>
          </a:p>
          <a:p>
            <a:pPr marL="114300" indent="0">
              <a:buNone/>
            </a:pPr>
            <a:r>
              <a:rPr lang="en-US" sz="3600" dirty="0"/>
              <a:t>	</a:t>
            </a:r>
            <a:r>
              <a:rPr lang="en-US" sz="3600" dirty="0" smtClean="0"/>
              <a:t>	</a:t>
            </a:r>
            <a:r>
              <a:rPr lang="en-US" sz="2500" dirty="0"/>
              <a:t>	</a:t>
            </a:r>
            <a:r>
              <a:rPr lang="en-US" sz="2500" dirty="0" smtClean="0"/>
              <a:t>	</a:t>
            </a:r>
          </a:p>
          <a:p>
            <a:pPr marL="114300" indent="0">
              <a:buNone/>
            </a:pPr>
            <a:endParaRPr lang="en-US" dirty="0"/>
          </a:p>
        </p:txBody>
      </p:sp>
    </p:spTree>
    <p:extLst>
      <p:ext uri="{BB962C8B-B14F-4D97-AF65-F5344CB8AC3E}">
        <p14:creationId xmlns:p14="http://schemas.microsoft.com/office/powerpoint/2010/main" val="2948663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152400"/>
            <a:ext cx="913014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113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68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82661"/>
            <a:ext cx="8686800"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723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580"/>
            <a:ext cx="8991600" cy="645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450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submit the claim(</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the Bill Amount for the following,</a:t>
            </a:r>
          </a:p>
          <a:p>
            <a:pPr marL="114300" indent="0">
              <a:buNone/>
            </a:pPr>
            <a:r>
              <a:rPr lang="en-US" dirty="0" smtClean="0"/>
              <a:t>	1.</a:t>
            </a:r>
            <a:r>
              <a:rPr lang="en-US" sz="2000" dirty="0" smtClean="0"/>
              <a:t>Room Rent</a:t>
            </a:r>
          </a:p>
          <a:p>
            <a:pPr marL="114300" indent="0">
              <a:buNone/>
            </a:pPr>
            <a:r>
              <a:rPr lang="en-US" sz="2000" dirty="0"/>
              <a:t>	</a:t>
            </a:r>
            <a:r>
              <a:rPr lang="en-US" sz="2000" dirty="0" smtClean="0"/>
              <a:t>2.Nursing Charges</a:t>
            </a:r>
          </a:p>
          <a:p>
            <a:pPr marL="114300" indent="0">
              <a:buNone/>
            </a:pPr>
            <a:r>
              <a:rPr lang="en-US" sz="2000" dirty="0"/>
              <a:t>	</a:t>
            </a:r>
            <a:r>
              <a:rPr lang="en-US" sz="2000" dirty="0" smtClean="0"/>
              <a:t>3.ICU Charges</a:t>
            </a:r>
          </a:p>
          <a:p>
            <a:pPr marL="114300" indent="0">
              <a:buNone/>
            </a:pPr>
            <a:r>
              <a:rPr lang="en-US" sz="2000" dirty="0"/>
              <a:t>	</a:t>
            </a:r>
            <a:r>
              <a:rPr lang="en-US" sz="2000" dirty="0" smtClean="0"/>
              <a:t>4.ICU Nursing Charges</a:t>
            </a:r>
          </a:p>
          <a:p>
            <a:pPr marL="114300" indent="0">
              <a:buNone/>
            </a:pPr>
            <a:r>
              <a:rPr lang="en-US" sz="2000" dirty="0"/>
              <a:t>	</a:t>
            </a:r>
            <a:r>
              <a:rPr lang="en-US" sz="2000" dirty="0" smtClean="0"/>
              <a:t>5.Labour Room Charges</a:t>
            </a:r>
          </a:p>
          <a:p>
            <a:pPr marL="114300" indent="0">
              <a:buNone/>
            </a:pPr>
            <a:r>
              <a:rPr lang="en-US" sz="2000" dirty="0"/>
              <a:t>	</a:t>
            </a:r>
            <a:r>
              <a:rPr lang="en-US" sz="2000" dirty="0" smtClean="0"/>
              <a:t>6.Post operative Charges and</a:t>
            </a:r>
          </a:p>
          <a:p>
            <a:pPr marL="114300" indent="0">
              <a:buNone/>
            </a:pPr>
            <a:r>
              <a:rPr lang="en-US" sz="2000" dirty="0"/>
              <a:t>	</a:t>
            </a:r>
            <a:r>
              <a:rPr lang="en-US" sz="2000" dirty="0" smtClean="0"/>
              <a:t>7.Additional Charges, If any</a:t>
            </a:r>
          </a:p>
          <a:p>
            <a:pPr marL="114300" indent="0">
              <a:buNone/>
            </a:pPr>
            <a:r>
              <a:rPr lang="en-US" sz="2000" dirty="0"/>
              <a:t>	</a:t>
            </a:r>
            <a:r>
              <a:rPr lang="en-US" sz="2000" dirty="0" smtClean="0"/>
              <a:t>Then select ‘Yes’ if any of the amount entered  above was part of the package amount.</a:t>
            </a:r>
          </a:p>
          <a:p>
            <a:r>
              <a:rPr lang="en-US" sz="2000" dirty="0" smtClean="0"/>
              <a:t>Enter the total bill amount</a:t>
            </a:r>
          </a:p>
          <a:p>
            <a:r>
              <a:rPr lang="en-US" sz="2000" dirty="0" smtClean="0"/>
              <a:t>Select the Discharge type.</a:t>
            </a:r>
          </a:p>
          <a:p>
            <a:r>
              <a:rPr lang="en-US" sz="2000" dirty="0" smtClean="0"/>
              <a:t>User can add the additional package for the treatment by clicking ‘Add’ link in the Treatment/Procedure Package 1 field.</a:t>
            </a:r>
            <a:endParaRPr lang="en-US" sz="2000" dirty="0"/>
          </a:p>
          <a:p>
            <a:pPr marL="685800" lvl="2" indent="0">
              <a:buNone/>
            </a:pPr>
            <a:endParaRPr lang="en-US" sz="1600" dirty="0"/>
          </a:p>
        </p:txBody>
      </p:sp>
    </p:spTree>
    <p:extLst>
      <p:ext uri="{BB962C8B-B14F-4D97-AF65-F5344CB8AC3E}">
        <p14:creationId xmlns:p14="http://schemas.microsoft.com/office/powerpoint/2010/main" val="2128758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Steps to submit the claim(</a:t>
            </a:r>
            <a:r>
              <a:rPr lang="en-US" dirty="0" err="1" smtClean="0"/>
              <a:t>conti</a:t>
            </a:r>
            <a:r>
              <a:rPr lang="en-US" dirty="0" smtClean="0"/>
              <a:t>..)</a:t>
            </a:r>
            <a:endParaRPr lang="en-US" dirty="0"/>
          </a:p>
        </p:txBody>
      </p:sp>
      <p:sp>
        <p:nvSpPr>
          <p:cNvPr id="6" name="Content Placeholder 5"/>
          <p:cNvSpPr>
            <a:spLocks noGrp="1"/>
          </p:cNvSpPr>
          <p:nvPr>
            <p:ph idx="1"/>
          </p:nvPr>
        </p:nvSpPr>
        <p:spPr/>
        <p:txBody>
          <a:bodyPr>
            <a:normAutofit fontScale="92500" lnSpcReduction="10000"/>
          </a:bodyPr>
          <a:lstStyle/>
          <a:p>
            <a:pPr marL="114300" indent="0">
              <a:lnSpc>
                <a:spcPct val="150000"/>
              </a:lnSpc>
              <a:buNone/>
            </a:pPr>
            <a:r>
              <a:rPr lang="en-IN" b="1" dirty="0">
                <a:solidFill>
                  <a:schemeClr val="bg2">
                    <a:lumMod val="25000"/>
                  </a:schemeClr>
                </a:solidFill>
              </a:rPr>
              <a:t>Autism -Claim:</a:t>
            </a:r>
          </a:p>
          <a:p>
            <a:pPr marL="114300" indent="0">
              <a:lnSpc>
                <a:spcPct val="150000"/>
              </a:lnSpc>
              <a:buNone/>
            </a:pPr>
            <a:r>
              <a:rPr lang="en-IN" dirty="0" smtClean="0"/>
              <a:t> Following </a:t>
            </a:r>
            <a:r>
              <a:rPr lang="en-IN" dirty="0"/>
              <a:t>are the documents to be attached while submitting  Autism claim </a:t>
            </a:r>
          </a:p>
          <a:p>
            <a:pPr marL="800100" lvl="1" indent="-342900">
              <a:lnSpc>
                <a:spcPct val="150000"/>
              </a:lnSpc>
              <a:buFont typeface="Wingdings" pitchFamily="2" charset="2"/>
              <a:buChar char="Ø"/>
            </a:pPr>
            <a:r>
              <a:rPr lang="en-IN" dirty="0"/>
              <a:t>Summary of treatment of the month containing</a:t>
            </a:r>
          </a:p>
          <a:p>
            <a:pPr marL="800100" lvl="1" indent="-342900">
              <a:lnSpc>
                <a:spcPct val="150000"/>
              </a:lnSpc>
              <a:buFont typeface="Wingdings" pitchFamily="2" charset="2"/>
              <a:buChar char="Ø"/>
            </a:pPr>
            <a:r>
              <a:rPr lang="en-IN" dirty="0"/>
              <a:t>Therapy reports – for all therapy sessions </a:t>
            </a:r>
          </a:p>
          <a:p>
            <a:pPr marL="800100" lvl="1" indent="-342900">
              <a:lnSpc>
                <a:spcPct val="150000"/>
              </a:lnSpc>
              <a:buFont typeface="Wingdings" pitchFamily="2" charset="2"/>
              <a:buChar char="Ø"/>
            </a:pPr>
            <a:r>
              <a:rPr lang="en-IN" dirty="0"/>
              <a:t>Observations of the therapist for each session</a:t>
            </a:r>
          </a:p>
          <a:p>
            <a:pPr marL="800100" lvl="1" indent="-342900">
              <a:lnSpc>
                <a:spcPct val="150000"/>
              </a:lnSpc>
              <a:buFont typeface="Wingdings" pitchFamily="2" charset="2"/>
              <a:buChar char="Ø"/>
            </a:pPr>
            <a:r>
              <a:rPr lang="en-IN" dirty="0"/>
              <a:t>Monthly assessment &amp; progress report.</a:t>
            </a:r>
          </a:p>
          <a:p>
            <a:pPr marL="800100" lvl="1" indent="-342900">
              <a:lnSpc>
                <a:spcPct val="150000"/>
              </a:lnSpc>
              <a:buFont typeface="Wingdings" pitchFamily="2" charset="2"/>
              <a:buChar char="Ø"/>
            </a:pPr>
            <a:r>
              <a:rPr lang="en-IN" dirty="0"/>
              <a:t>Quarterly review report.</a:t>
            </a:r>
          </a:p>
          <a:p>
            <a:pPr marL="800100" lvl="1" indent="-342900">
              <a:lnSpc>
                <a:spcPct val="150000"/>
              </a:lnSpc>
              <a:buFont typeface="Wingdings" pitchFamily="2" charset="2"/>
              <a:buChar char="Ø"/>
            </a:pPr>
            <a:r>
              <a:rPr lang="en-IN" dirty="0"/>
              <a:t>Annual review report.</a:t>
            </a:r>
          </a:p>
          <a:p>
            <a:pPr>
              <a:lnSpc>
                <a:spcPct val="150000"/>
              </a:lnSpc>
            </a:pPr>
            <a:endParaRPr lang="en-IN" sz="2000" dirty="0"/>
          </a:p>
          <a:p>
            <a:endParaRPr lang="en-US" dirty="0"/>
          </a:p>
        </p:txBody>
      </p:sp>
    </p:spTree>
    <p:extLst>
      <p:ext uri="{BB962C8B-B14F-4D97-AF65-F5344CB8AC3E}">
        <p14:creationId xmlns:p14="http://schemas.microsoft.com/office/powerpoint/2010/main" val="281821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N" dirty="0" smtClean="0"/>
              <a:t>Infrastructure and scope of coverage</a:t>
            </a:r>
            <a:endParaRPr lang="en-IN" dirty="0"/>
          </a:p>
        </p:txBody>
      </p:sp>
      <p:sp>
        <p:nvSpPr>
          <p:cNvPr id="2" name="Title 1"/>
          <p:cNvSpPr>
            <a:spLocks noGrp="1"/>
          </p:cNvSpPr>
          <p:nvPr>
            <p:ph type="ctrTitle"/>
          </p:nvPr>
        </p:nvSpPr>
        <p:spPr/>
        <p:txBody>
          <a:bodyPr/>
          <a:lstStyle/>
          <a:p>
            <a:r>
              <a:rPr lang="en-IN" dirty="0" smtClean="0"/>
              <a:t>Autism  Spectrum Disorders</a:t>
            </a:r>
            <a:endParaRPr lang="en-IN" dirty="0"/>
          </a:p>
        </p:txBody>
      </p:sp>
    </p:spTree>
    <p:extLst>
      <p:ext uri="{BB962C8B-B14F-4D97-AF65-F5344CB8AC3E}">
        <p14:creationId xmlns:p14="http://schemas.microsoft.com/office/powerpoint/2010/main" val="1809402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submit the claim(</a:t>
            </a:r>
            <a:r>
              <a:rPr lang="en-US" dirty="0" err="1"/>
              <a:t>conti</a:t>
            </a:r>
            <a:r>
              <a:rPr lang="en-US" dirty="0"/>
              <a:t>..)</a:t>
            </a:r>
          </a:p>
        </p:txBody>
      </p:sp>
      <p:sp>
        <p:nvSpPr>
          <p:cNvPr id="3" name="Content Placeholder 2"/>
          <p:cNvSpPr>
            <a:spLocks noGrp="1"/>
          </p:cNvSpPr>
          <p:nvPr>
            <p:ph idx="1"/>
          </p:nvPr>
        </p:nvSpPr>
        <p:spPr/>
        <p:txBody>
          <a:bodyPr>
            <a:normAutofit fontScale="92500" lnSpcReduction="10000"/>
          </a:bodyPr>
          <a:lstStyle/>
          <a:p>
            <a:pPr marL="114300" indent="0">
              <a:buNone/>
            </a:pPr>
            <a:r>
              <a:rPr lang="en-US" u="sng" dirty="0" smtClean="0">
                <a:solidFill>
                  <a:srgbClr val="002060"/>
                </a:solidFill>
              </a:rPr>
              <a:t>UPLOADING DOCUMENTS:</a:t>
            </a:r>
          </a:p>
          <a:p>
            <a:pPr>
              <a:buFont typeface="Wingdings" pitchFamily="2" charset="2"/>
              <a:buChar char="Ø"/>
            </a:pPr>
            <a:r>
              <a:rPr lang="en-US" dirty="0"/>
              <a:t>	</a:t>
            </a:r>
            <a:r>
              <a:rPr lang="en-US" dirty="0" smtClean="0"/>
              <a:t>The files which are need to be uploaded should be only be in following format</a:t>
            </a:r>
          </a:p>
          <a:p>
            <a:pPr marL="114300" indent="0">
              <a:buNone/>
            </a:pPr>
            <a:r>
              <a:rPr lang="en-US" dirty="0"/>
              <a:t>	</a:t>
            </a:r>
            <a:r>
              <a:rPr lang="en-US" dirty="0" smtClean="0"/>
              <a:t>	1.Pdf</a:t>
            </a:r>
          </a:p>
          <a:p>
            <a:pPr marL="114300" indent="0">
              <a:buNone/>
            </a:pPr>
            <a:r>
              <a:rPr lang="en-US" dirty="0"/>
              <a:t>	</a:t>
            </a:r>
            <a:r>
              <a:rPr lang="en-US" dirty="0" smtClean="0"/>
              <a:t>	2.Gif</a:t>
            </a:r>
          </a:p>
          <a:p>
            <a:pPr marL="114300" indent="0">
              <a:buNone/>
            </a:pPr>
            <a:r>
              <a:rPr lang="en-US" dirty="0"/>
              <a:t>	</a:t>
            </a:r>
            <a:r>
              <a:rPr lang="en-US" dirty="0" smtClean="0"/>
              <a:t>	3.Jpeg</a:t>
            </a:r>
          </a:p>
          <a:p>
            <a:pPr marL="114300" indent="0">
              <a:buNone/>
            </a:pPr>
            <a:r>
              <a:rPr lang="en-US" dirty="0"/>
              <a:t>	</a:t>
            </a:r>
            <a:r>
              <a:rPr lang="en-US" dirty="0" smtClean="0"/>
              <a:t>	4.Jpg</a:t>
            </a:r>
          </a:p>
          <a:p>
            <a:pPr>
              <a:buFont typeface="Wingdings" pitchFamily="2" charset="2"/>
              <a:buChar char="Ø"/>
            </a:pPr>
            <a:r>
              <a:rPr lang="en-US" dirty="0"/>
              <a:t>	</a:t>
            </a:r>
            <a:r>
              <a:rPr lang="en-US" dirty="0" smtClean="0"/>
              <a:t>The file Size should be less than 5 MB.</a:t>
            </a:r>
          </a:p>
          <a:p>
            <a:pPr>
              <a:buFont typeface="Wingdings" pitchFamily="2" charset="2"/>
              <a:buChar char="Ø"/>
            </a:pPr>
            <a:r>
              <a:rPr lang="en-US" dirty="0" smtClean="0"/>
              <a:t>	For Videos </a:t>
            </a:r>
            <a:r>
              <a:rPr lang="en-US" dirty="0" err="1" smtClean="0"/>
              <a:t>files,the</a:t>
            </a:r>
            <a:r>
              <a:rPr lang="en-US" dirty="0" smtClean="0"/>
              <a:t> file should be in avi,flv,3pg format with less than 15 MB.</a:t>
            </a:r>
          </a:p>
          <a:p>
            <a:r>
              <a:rPr lang="en-US" dirty="0" smtClean="0"/>
              <a:t>After uploading the needed files click the Submit Claim button to submit the claim.</a:t>
            </a:r>
            <a:endParaRPr lang="en-US" dirty="0"/>
          </a:p>
        </p:txBody>
      </p:sp>
    </p:spTree>
    <p:extLst>
      <p:ext uri="{BB962C8B-B14F-4D97-AF65-F5344CB8AC3E}">
        <p14:creationId xmlns:p14="http://schemas.microsoft.com/office/powerpoint/2010/main" val="288989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a:t>
            </a:r>
            <a:endParaRPr lang="en-US" dirty="0"/>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marL="114300" indent="0">
              <a:buNone/>
            </a:pPr>
            <a:r>
              <a:rPr lang="en-US" dirty="0" smtClean="0">
                <a:solidFill>
                  <a:schemeClr val="accent2">
                    <a:lumMod val="75000"/>
                  </a:schemeClr>
                </a:solidFill>
              </a:rPr>
              <a:t>SUBMITTED TAB: </a:t>
            </a:r>
            <a:r>
              <a:rPr lang="en-US" dirty="0" smtClean="0"/>
              <a:t>The claims which are submitted for process will appear here.</a:t>
            </a:r>
          </a:p>
          <a:p>
            <a:pPr marL="114300" indent="0">
              <a:buNone/>
            </a:pPr>
            <a:r>
              <a:rPr lang="en-US" dirty="0" smtClean="0">
                <a:solidFill>
                  <a:schemeClr val="accent2">
                    <a:lumMod val="75000"/>
                  </a:schemeClr>
                </a:solidFill>
              </a:rPr>
              <a:t>UNPROCESSED : </a:t>
            </a:r>
            <a:r>
              <a:rPr lang="en-US" dirty="0" smtClean="0"/>
              <a:t>The claim which are submitted and yet to be processed from approver end will reflect here.</a:t>
            </a:r>
          </a:p>
          <a:p>
            <a:pPr marL="114300" indent="0">
              <a:buNone/>
            </a:pPr>
            <a:r>
              <a:rPr lang="en-US" dirty="0"/>
              <a:t>	</a:t>
            </a:r>
            <a:r>
              <a:rPr lang="en-US" dirty="0" smtClean="0"/>
              <a:t>User can able to edit the submitted claim in unprocessed tab by clicking</a:t>
            </a:r>
            <a:r>
              <a:rPr lang="en-US" dirty="0" smtClean="0">
                <a:solidFill>
                  <a:schemeClr val="accent2">
                    <a:lumMod val="75000"/>
                  </a:schemeClr>
                </a:solidFill>
              </a:rPr>
              <a:t> </a:t>
            </a:r>
            <a:r>
              <a:rPr lang="en-US" dirty="0" err="1" smtClean="0">
                <a:solidFill>
                  <a:schemeClr val="accent2">
                    <a:lumMod val="75000"/>
                  </a:schemeClr>
                </a:solidFill>
              </a:rPr>
              <a:t>ReSubmit</a:t>
            </a:r>
            <a:r>
              <a:rPr lang="en-US" dirty="0" smtClean="0">
                <a:solidFill>
                  <a:schemeClr val="accent2">
                    <a:lumMod val="75000"/>
                  </a:schemeClr>
                </a:solidFill>
              </a:rPr>
              <a:t> </a:t>
            </a:r>
            <a:r>
              <a:rPr lang="en-US" dirty="0" smtClean="0"/>
              <a:t>button.</a:t>
            </a:r>
          </a:p>
          <a:p>
            <a:pPr marL="114300" indent="0">
              <a:buNone/>
            </a:pPr>
            <a:r>
              <a:rPr lang="en-US" dirty="0" smtClean="0">
                <a:solidFill>
                  <a:schemeClr val="accent2">
                    <a:lumMod val="75000"/>
                  </a:schemeClr>
                </a:solidFill>
              </a:rPr>
              <a:t>PROCESSED: </a:t>
            </a:r>
            <a:r>
              <a:rPr lang="en-US" dirty="0" smtClean="0"/>
              <a:t>Claims which are Approved will reflect here.</a:t>
            </a:r>
          </a:p>
          <a:p>
            <a:pPr marL="114300" indent="0">
              <a:buNone/>
            </a:pPr>
            <a:r>
              <a:rPr lang="en-US" b="1" dirty="0" smtClean="0">
                <a:solidFill>
                  <a:srgbClr val="002060"/>
                </a:solidFill>
              </a:rPr>
              <a:t>Status of Claims;</a:t>
            </a:r>
          </a:p>
          <a:p>
            <a:pPr lvl="1"/>
            <a:r>
              <a:rPr lang="en-US" dirty="0"/>
              <a:t>	</a:t>
            </a:r>
            <a:r>
              <a:rPr lang="en-US" dirty="0" smtClean="0"/>
              <a:t>Submitted</a:t>
            </a:r>
          </a:p>
          <a:p>
            <a:pPr lvl="1"/>
            <a:r>
              <a:rPr lang="en-US" dirty="0"/>
              <a:t>	</a:t>
            </a:r>
            <a:r>
              <a:rPr lang="en-US" dirty="0" smtClean="0"/>
              <a:t>Pre validated</a:t>
            </a:r>
          </a:p>
          <a:p>
            <a:pPr lvl="1"/>
            <a:r>
              <a:rPr lang="en-US" dirty="0" smtClean="0"/>
              <a:t>	Need more info</a:t>
            </a:r>
          </a:p>
          <a:p>
            <a:pPr lvl="1"/>
            <a:r>
              <a:rPr lang="en-US" dirty="0"/>
              <a:t>	</a:t>
            </a:r>
            <a:r>
              <a:rPr lang="en-US" dirty="0" smtClean="0"/>
              <a:t>Info Submitted</a:t>
            </a:r>
          </a:p>
          <a:p>
            <a:pPr lvl="1"/>
            <a:r>
              <a:rPr lang="en-US" dirty="0"/>
              <a:t>	</a:t>
            </a:r>
            <a:r>
              <a:rPr lang="en-US" dirty="0" smtClean="0"/>
              <a:t>Reconsider</a:t>
            </a:r>
          </a:p>
          <a:p>
            <a:pPr lvl="1"/>
            <a:r>
              <a:rPr lang="en-US" dirty="0"/>
              <a:t>	</a:t>
            </a:r>
            <a:r>
              <a:rPr lang="en-US" dirty="0" smtClean="0"/>
              <a:t>Approved</a:t>
            </a:r>
          </a:p>
          <a:p>
            <a:pPr lvl="1"/>
            <a:r>
              <a:rPr lang="en-US" dirty="0"/>
              <a:t>	</a:t>
            </a:r>
            <a:r>
              <a:rPr lang="en-US" dirty="0" smtClean="0"/>
              <a:t>Denied</a:t>
            </a:r>
          </a:p>
          <a:p>
            <a:pPr lvl="1"/>
            <a:r>
              <a:rPr lang="en-US" dirty="0"/>
              <a:t>	</a:t>
            </a:r>
            <a:r>
              <a:rPr lang="en-US" dirty="0" smtClean="0"/>
              <a:t>Approved Claims Head</a:t>
            </a:r>
          </a:p>
        </p:txBody>
      </p:sp>
    </p:spTree>
    <p:extLst>
      <p:ext uri="{BB962C8B-B14F-4D97-AF65-F5344CB8AC3E}">
        <p14:creationId xmlns:p14="http://schemas.microsoft.com/office/powerpoint/2010/main" val="1517208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Claims</a:t>
            </a:r>
            <a:endParaRPr lang="en-US" dirty="0"/>
          </a:p>
        </p:txBody>
      </p:sp>
      <p:sp>
        <p:nvSpPr>
          <p:cNvPr id="3" name="Content Placeholder 2"/>
          <p:cNvSpPr>
            <a:spLocks noGrp="1"/>
          </p:cNvSpPr>
          <p:nvPr>
            <p:ph idx="1"/>
          </p:nvPr>
        </p:nvSpPr>
        <p:spPr/>
        <p:txBody>
          <a:bodyPr/>
          <a:lstStyle/>
          <a:p>
            <a:pPr marL="114300" indent="0">
              <a:buNone/>
            </a:pPr>
            <a:r>
              <a:rPr lang="en-US" b="1" dirty="0" smtClean="0">
                <a:solidFill>
                  <a:schemeClr val="bg2">
                    <a:lumMod val="25000"/>
                  </a:schemeClr>
                </a:solidFill>
              </a:rPr>
              <a:t>Payer Package Tab: </a:t>
            </a:r>
            <a:r>
              <a:rPr lang="en-US" dirty="0" smtClean="0"/>
              <a:t>The packages and Procedure which are available for the hospital will appear here with the rate of the Package.</a:t>
            </a:r>
          </a:p>
          <a:p>
            <a:pPr marL="114300" indent="0">
              <a:buNone/>
            </a:pPr>
            <a:r>
              <a:rPr lang="en-US" dirty="0" smtClean="0">
                <a:solidFill>
                  <a:schemeClr val="tx1"/>
                </a:solidFill>
              </a:rPr>
              <a:t>Package for Autism -&gt;</a:t>
            </a:r>
            <a:r>
              <a:rPr lang="en-US" cap="all" dirty="0" smtClean="0">
                <a:solidFill>
                  <a:schemeClr val="accent2">
                    <a:lumMod val="75000"/>
                  </a:schemeClr>
                </a:solidFill>
              </a:rPr>
              <a:t>CM0542 </a:t>
            </a:r>
            <a:r>
              <a:rPr lang="en-US" cap="all" dirty="0">
                <a:solidFill>
                  <a:schemeClr val="accent2">
                    <a:lumMod val="75000"/>
                  </a:schemeClr>
                </a:solidFill>
              </a:rPr>
              <a:t>: MULTIMODAL THERAPY FOR AUTISM</a:t>
            </a:r>
            <a:endParaRPr lang="en-US" dirty="0" smtClean="0">
              <a:solidFill>
                <a:schemeClr val="accent2">
                  <a:lumMod val="75000"/>
                </a:schemeClr>
              </a:solidFill>
            </a:endParaRPr>
          </a:p>
          <a:p>
            <a:pPr marL="114300" indent="0">
              <a:buNone/>
            </a:pPr>
            <a:endParaRPr lang="en-US" dirty="0" smtClean="0"/>
          </a:p>
          <a:p>
            <a:pPr marL="114300" indent="0">
              <a:buNone/>
            </a:pPr>
            <a:r>
              <a:rPr lang="en-US" dirty="0"/>
              <a:t>	</a:t>
            </a: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33799"/>
            <a:ext cx="8839200" cy="303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565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a:t>
            </a:r>
            <a:endParaRPr lang="en-US" dirty="0"/>
          </a:p>
        </p:txBody>
      </p:sp>
      <p:sp>
        <p:nvSpPr>
          <p:cNvPr id="3" name="Content Placeholder 2"/>
          <p:cNvSpPr>
            <a:spLocks noGrp="1"/>
          </p:cNvSpPr>
          <p:nvPr>
            <p:ph idx="1"/>
          </p:nvPr>
        </p:nvSpPr>
        <p:spPr>
          <a:xfrm>
            <a:off x="76200" y="3733800"/>
            <a:ext cx="8915400" cy="2971800"/>
          </a:xfrm>
        </p:spPr>
        <p:txBody>
          <a:bodyPr>
            <a:normAutofit fontScale="92500" lnSpcReduction="20000"/>
          </a:bodyPr>
          <a:lstStyle/>
          <a:p>
            <a:r>
              <a:rPr lang="en-US" b="1" dirty="0" err="1" smtClean="0">
                <a:solidFill>
                  <a:schemeClr val="bg2">
                    <a:lumMod val="25000"/>
                  </a:schemeClr>
                </a:solidFill>
              </a:rPr>
              <a:t>iSprint</a:t>
            </a:r>
            <a:r>
              <a:rPr lang="en-US" b="1" dirty="0" smtClean="0">
                <a:solidFill>
                  <a:schemeClr val="bg2">
                    <a:lumMod val="25000"/>
                  </a:schemeClr>
                </a:solidFill>
              </a:rPr>
              <a:t> MIS Tab: </a:t>
            </a:r>
          </a:p>
          <a:p>
            <a:pPr marL="411480" lvl="1" indent="0">
              <a:buNone/>
            </a:pPr>
            <a:r>
              <a:rPr lang="en-US" dirty="0"/>
              <a:t>	</a:t>
            </a:r>
            <a:r>
              <a:rPr lang="en-US" dirty="0" smtClean="0"/>
              <a:t>The data for the following information can be generated here,</a:t>
            </a:r>
          </a:p>
          <a:p>
            <a:pPr marL="411480" lvl="1" indent="0">
              <a:buNone/>
            </a:pPr>
            <a:r>
              <a:rPr lang="en-US" dirty="0" smtClean="0"/>
              <a:t>		1.Preauth and Claim report</a:t>
            </a:r>
          </a:p>
          <a:p>
            <a:pPr marL="411480" lvl="1" indent="0">
              <a:buNone/>
            </a:pPr>
            <a:r>
              <a:rPr lang="en-US" dirty="0"/>
              <a:t>	</a:t>
            </a:r>
            <a:r>
              <a:rPr lang="en-US" dirty="0" smtClean="0"/>
              <a:t>	2.Discharge </a:t>
            </a:r>
            <a:r>
              <a:rPr lang="en-US" dirty="0" err="1" smtClean="0"/>
              <a:t>datas</a:t>
            </a:r>
            <a:endParaRPr lang="en-US" dirty="0" smtClean="0"/>
          </a:p>
          <a:p>
            <a:pPr marL="411480" lvl="1" indent="0">
              <a:buNone/>
            </a:pPr>
            <a:r>
              <a:rPr lang="en-US" dirty="0"/>
              <a:t>	</a:t>
            </a:r>
            <a:r>
              <a:rPr lang="en-US" dirty="0" smtClean="0"/>
              <a:t>	3.Number of Non Scheme patients and CMCHISTN scheme patients.</a:t>
            </a:r>
          </a:p>
          <a:p>
            <a:pPr marL="411480" lvl="1" indent="0">
              <a:buNone/>
            </a:pPr>
            <a:r>
              <a:rPr lang="en-US" dirty="0"/>
              <a:t>	</a:t>
            </a:r>
            <a:r>
              <a:rPr lang="en-US" dirty="0" smtClean="0"/>
              <a:t>	4.Notifible disease data</a:t>
            </a:r>
          </a:p>
          <a:p>
            <a:pPr marL="411480" lvl="1" indent="0">
              <a:buNone/>
            </a:pPr>
            <a:r>
              <a:rPr lang="en-US" dirty="0"/>
              <a:t>	</a:t>
            </a:r>
            <a:r>
              <a:rPr lang="en-US" dirty="0" smtClean="0"/>
              <a:t>	5.Treatment </a:t>
            </a:r>
            <a:r>
              <a:rPr lang="en-US" dirty="0" err="1" smtClean="0"/>
              <a:t>type,Multispeciality,folloe</a:t>
            </a:r>
            <a:r>
              <a:rPr lang="en-US" dirty="0" smtClean="0"/>
              <a:t> up data and Payment </a:t>
            </a:r>
            <a:r>
              <a:rPr lang="en-US" dirty="0" err="1" smtClean="0"/>
              <a:t>datas</a:t>
            </a:r>
            <a:r>
              <a:rPr lang="en-US" dirty="0" smtClean="0"/>
              <a:t>.</a:t>
            </a:r>
          </a:p>
          <a:p>
            <a:pPr marL="114300" indent="0">
              <a:buNone/>
            </a:pPr>
            <a:r>
              <a:rPr lang="en-US" dirty="0"/>
              <a:t>	</a:t>
            </a:r>
            <a:r>
              <a:rPr lang="en-US" dirty="0" smtClean="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1"/>
            <a:ext cx="9067800"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337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44737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guidelines for autism package utilization</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IN" sz="2200" dirty="0" smtClean="0"/>
              <a:t>		</a:t>
            </a:r>
            <a:r>
              <a:rPr lang="en-IN" sz="2200" dirty="0" smtClean="0">
                <a:solidFill>
                  <a:schemeClr val="tx1"/>
                </a:solidFill>
              </a:rPr>
              <a:t>The </a:t>
            </a:r>
            <a:r>
              <a:rPr lang="en-IN" sz="2200" dirty="0">
                <a:solidFill>
                  <a:schemeClr val="tx1"/>
                </a:solidFill>
              </a:rPr>
              <a:t>Private centres providing Autism care may be any of the following with Minimum five year experience </a:t>
            </a:r>
          </a:p>
          <a:p>
            <a:pPr marL="2114550" lvl="4" indent="-285750">
              <a:lnSpc>
                <a:spcPct val="150000"/>
              </a:lnSpc>
              <a:buFont typeface="Wingdings" pitchFamily="2" charset="2"/>
              <a:buChar char="Ø"/>
            </a:pPr>
            <a:r>
              <a:rPr lang="en-IN" sz="1900" dirty="0" smtClean="0">
                <a:solidFill>
                  <a:schemeClr val="tx1"/>
                </a:solidFill>
              </a:rPr>
              <a:t>PWD </a:t>
            </a:r>
            <a:r>
              <a:rPr lang="en-IN" sz="1900" dirty="0">
                <a:solidFill>
                  <a:schemeClr val="tx1"/>
                </a:solidFill>
              </a:rPr>
              <a:t>&amp; National Trust Act registered NGO’s </a:t>
            </a:r>
          </a:p>
          <a:p>
            <a:pPr marL="2114550" lvl="4" indent="-285750">
              <a:lnSpc>
                <a:spcPct val="150000"/>
              </a:lnSpc>
              <a:buFont typeface="Wingdings" pitchFamily="2" charset="2"/>
              <a:buChar char="Ø"/>
            </a:pPr>
            <a:r>
              <a:rPr lang="en-IN" sz="1900" dirty="0">
                <a:solidFill>
                  <a:schemeClr val="tx1"/>
                </a:solidFill>
              </a:rPr>
              <a:t>Special Schools</a:t>
            </a:r>
          </a:p>
          <a:p>
            <a:pPr marL="2114550" lvl="4" indent="-285750">
              <a:lnSpc>
                <a:spcPct val="150000"/>
              </a:lnSpc>
              <a:buFont typeface="Wingdings" pitchFamily="2" charset="2"/>
              <a:buChar char="Ø"/>
            </a:pPr>
            <a:r>
              <a:rPr lang="en-IN" sz="1900" dirty="0">
                <a:solidFill>
                  <a:schemeClr val="tx1"/>
                </a:solidFill>
              </a:rPr>
              <a:t>Residential special school</a:t>
            </a:r>
          </a:p>
          <a:p>
            <a:pPr marL="114300" indent="0">
              <a:buNone/>
            </a:pPr>
            <a:r>
              <a:rPr lang="en-IN" sz="2000" b="1" dirty="0">
                <a:solidFill>
                  <a:schemeClr val="bg2">
                    <a:lumMod val="25000"/>
                  </a:schemeClr>
                </a:solidFill>
              </a:rPr>
              <a:t>Documentation to be submitted</a:t>
            </a:r>
            <a:r>
              <a:rPr lang="en-IN" sz="2000" b="1" dirty="0"/>
              <a:t>:</a:t>
            </a:r>
            <a:endParaRPr lang="en-IN" sz="2000" dirty="0"/>
          </a:p>
          <a:p>
            <a:pPr marL="2171700" lvl="4" indent="-342900">
              <a:lnSpc>
                <a:spcPct val="150000"/>
              </a:lnSpc>
              <a:buFont typeface="Wingdings" pitchFamily="2" charset="2"/>
              <a:buChar char="Ø"/>
            </a:pPr>
            <a:r>
              <a:rPr lang="en-IN" dirty="0" smtClean="0">
                <a:solidFill>
                  <a:schemeClr val="tx1"/>
                </a:solidFill>
              </a:rPr>
              <a:t>Society </a:t>
            </a:r>
            <a:r>
              <a:rPr lang="en-IN" dirty="0">
                <a:solidFill>
                  <a:schemeClr val="tx1"/>
                </a:solidFill>
              </a:rPr>
              <a:t>registration/renewal </a:t>
            </a:r>
          </a:p>
          <a:p>
            <a:pPr marL="2171700" lvl="4" indent="-342900">
              <a:lnSpc>
                <a:spcPct val="150000"/>
              </a:lnSpc>
              <a:buFont typeface="Wingdings" pitchFamily="2" charset="2"/>
              <a:buChar char="Ø"/>
            </a:pPr>
            <a:r>
              <a:rPr lang="en-IN" dirty="0">
                <a:solidFill>
                  <a:schemeClr val="tx1"/>
                </a:solidFill>
              </a:rPr>
              <a:t>80G/12A </a:t>
            </a:r>
          </a:p>
          <a:p>
            <a:pPr marL="2171700" lvl="4" indent="-342900">
              <a:lnSpc>
                <a:spcPct val="150000"/>
              </a:lnSpc>
              <a:buFont typeface="Wingdings" pitchFamily="2" charset="2"/>
              <a:buChar char="Ø"/>
            </a:pPr>
            <a:r>
              <a:rPr lang="en-IN" dirty="0">
                <a:solidFill>
                  <a:schemeClr val="tx1"/>
                </a:solidFill>
              </a:rPr>
              <a:t>List of beneficiaries </a:t>
            </a:r>
          </a:p>
          <a:p>
            <a:pPr marL="2171700" lvl="4" indent="-342900">
              <a:lnSpc>
                <a:spcPct val="150000"/>
              </a:lnSpc>
              <a:buFont typeface="Wingdings" pitchFamily="2" charset="2"/>
              <a:buChar char="Ø"/>
            </a:pPr>
            <a:r>
              <a:rPr lang="en-IN" dirty="0">
                <a:solidFill>
                  <a:schemeClr val="tx1"/>
                </a:solidFill>
              </a:rPr>
              <a:t>Annual report </a:t>
            </a:r>
          </a:p>
          <a:p>
            <a:pPr marL="2171700" lvl="4" indent="-342900">
              <a:lnSpc>
                <a:spcPct val="150000"/>
              </a:lnSpc>
              <a:buFont typeface="Wingdings" pitchFamily="2" charset="2"/>
              <a:buChar char="Ø"/>
            </a:pPr>
            <a:r>
              <a:rPr lang="en-IN" dirty="0">
                <a:solidFill>
                  <a:schemeClr val="tx1"/>
                </a:solidFill>
              </a:rPr>
              <a:t>Details of infrastructure </a:t>
            </a:r>
          </a:p>
          <a:p>
            <a:pPr marL="2171700" lvl="4" indent="-342900">
              <a:lnSpc>
                <a:spcPct val="150000"/>
              </a:lnSpc>
              <a:buFont typeface="Wingdings" pitchFamily="2" charset="2"/>
              <a:buChar char="Ø"/>
            </a:pPr>
            <a:r>
              <a:rPr lang="en-IN" dirty="0">
                <a:solidFill>
                  <a:schemeClr val="tx1"/>
                </a:solidFill>
              </a:rPr>
              <a:t>Details of staff / professionals</a:t>
            </a:r>
            <a:endParaRPr lang="en-US" dirty="0">
              <a:solidFill>
                <a:schemeClr val="tx1"/>
              </a:solidFill>
            </a:endParaRPr>
          </a:p>
        </p:txBody>
      </p:sp>
    </p:spTree>
    <p:extLst>
      <p:ext uri="{BB962C8B-B14F-4D97-AF65-F5344CB8AC3E}">
        <p14:creationId xmlns:p14="http://schemas.microsoft.com/office/powerpoint/2010/main" val="1867530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guidelines for autism package </a:t>
            </a:r>
            <a:r>
              <a:rPr lang="en-US" dirty="0" smtClean="0"/>
              <a:t>utilization(</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marL="114300" indent="0">
              <a:lnSpc>
                <a:spcPct val="150000"/>
              </a:lnSpc>
              <a:buNone/>
            </a:pPr>
            <a:r>
              <a:rPr lang="en-IN" sz="2100" b="1" dirty="0">
                <a:solidFill>
                  <a:schemeClr val="tx1">
                    <a:lumMod val="85000"/>
                    <a:lumOff val="15000"/>
                  </a:schemeClr>
                </a:solidFill>
              </a:rPr>
              <a:t>Infrastructure</a:t>
            </a:r>
            <a:r>
              <a:rPr lang="en-IN" sz="2100" b="1" dirty="0" smtClean="0">
                <a:solidFill>
                  <a:schemeClr val="tx1">
                    <a:lumMod val="85000"/>
                    <a:lumOff val="15000"/>
                  </a:schemeClr>
                </a:solidFill>
              </a:rPr>
              <a:t>:</a:t>
            </a:r>
            <a:r>
              <a:rPr lang="en-IN" dirty="0"/>
              <a:t>            </a:t>
            </a:r>
          </a:p>
          <a:p>
            <a:pPr marL="742950" lvl="1" indent="-285750">
              <a:lnSpc>
                <a:spcPct val="150000"/>
              </a:lnSpc>
              <a:buFont typeface="Wingdings" pitchFamily="2" charset="2"/>
              <a:buChar char="Ø"/>
            </a:pPr>
            <a:r>
              <a:rPr lang="en-IN" dirty="0">
                <a:solidFill>
                  <a:schemeClr val="tx1"/>
                </a:solidFill>
              </a:rPr>
              <a:t>Minimum 5 rooms of 200 sq. exclusively for session based clinical service </a:t>
            </a:r>
          </a:p>
          <a:p>
            <a:pPr marL="742950" lvl="1" indent="-285750">
              <a:lnSpc>
                <a:spcPct val="150000"/>
              </a:lnSpc>
              <a:buFont typeface="Wingdings" pitchFamily="2" charset="2"/>
              <a:buChar char="Ø"/>
            </a:pPr>
            <a:r>
              <a:rPr lang="en-IN" dirty="0">
                <a:solidFill>
                  <a:schemeClr val="tx1"/>
                </a:solidFill>
              </a:rPr>
              <a:t>Barrier free access toilet, </a:t>
            </a:r>
          </a:p>
          <a:p>
            <a:pPr marL="742950" lvl="1" indent="-285750">
              <a:lnSpc>
                <a:spcPct val="150000"/>
              </a:lnSpc>
              <a:buFont typeface="Wingdings" pitchFamily="2" charset="2"/>
              <a:buChar char="Ø"/>
            </a:pPr>
            <a:r>
              <a:rPr lang="en-IN" dirty="0">
                <a:solidFill>
                  <a:schemeClr val="tx1"/>
                </a:solidFill>
              </a:rPr>
              <a:t>Drinking water </a:t>
            </a:r>
          </a:p>
          <a:p>
            <a:pPr marL="742950" lvl="1" indent="-285750">
              <a:lnSpc>
                <a:spcPct val="150000"/>
              </a:lnSpc>
              <a:buFont typeface="Wingdings" pitchFamily="2" charset="2"/>
              <a:buChar char="Ø"/>
            </a:pPr>
            <a:r>
              <a:rPr lang="en-IN" dirty="0">
                <a:solidFill>
                  <a:schemeClr val="tx1"/>
                </a:solidFill>
              </a:rPr>
              <a:t>Fire safety</a:t>
            </a:r>
          </a:p>
          <a:p>
            <a:pPr marL="742950" lvl="1" indent="-285750">
              <a:lnSpc>
                <a:spcPct val="150000"/>
              </a:lnSpc>
              <a:buFont typeface="Wingdings" pitchFamily="2" charset="2"/>
              <a:buChar char="Ø"/>
            </a:pPr>
            <a:r>
              <a:rPr lang="en-IN" dirty="0">
                <a:solidFill>
                  <a:schemeClr val="tx1"/>
                </a:solidFill>
              </a:rPr>
              <a:t>Equipment to provide Occupational therapy and Physiotherapy, </a:t>
            </a:r>
          </a:p>
          <a:p>
            <a:pPr marL="742950" lvl="1" indent="-285750">
              <a:lnSpc>
                <a:spcPct val="150000"/>
              </a:lnSpc>
              <a:buFont typeface="Wingdings" pitchFamily="2" charset="2"/>
              <a:buChar char="Ø"/>
            </a:pPr>
            <a:r>
              <a:rPr lang="en-IN" dirty="0">
                <a:solidFill>
                  <a:schemeClr val="tx1"/>
                </a:solidFill>
              </a:rPr>
              <a:t>Speech Therapy materials (Flash cards / Games / Work Sheets), </a:t>
            </a:r>
          </a:p>
          <a:p>
            <a:pPr marL="742950" lvl="1" indent="-285750">
              <a:lnSpc>
                <a:spcPct val="150000"/>
              </a:lnSpc>
              <a:buFont typeface="Wingdings" pitchFamily="2" charset="2"/>
              <a:buChar char="Ø"/>
            </a:pPr>
            <a:r>
              <a:rPr lang="en-IN" dirty="0">
                <a:solidFill>
                  <a:schemeClr val="tx1"/>
                </a:solidFill>
              </a:rPr>
              <a:t>Training materials for Special Education (visuals / Fidgets / Therapy Balls) </a:t>
            </a:r>
          </a:p>
          <a:p>
            <a:pPr marL="742950" lvl="1" indent="-285750">
              <a:lnSpc>
                <a:spcPct val="150000"/>
              </a:lnSpc>
              <a:buFont typeface="Wingdings" pitchFamily="2" charset="2"/>
              <a:buChar char="Ø"/>
            </a:pPr>
            <a:r>
              <a:rPr lang="en-IN" dirty="0">
                <a:solidFill>
                  <a:schemeClr val="tx1"/>
                </a:solidFill>
              </a:rPr>
              <a:t>Psychology / ICT materials </a:t>
            </a:r>
          </a:p>
          <a:p>
            <a:pPr marL="114300" indent="0">
              <a:buNone/>
            </a:pPr>
            <a:endParaRPr lang="en-US" dirty="0"/>
          </a:p>
        </p:txBody>
      </p:sp>
    </p:spTree>
    <p:extLst>
      <p:ext uri="{BB962C8B-B14F-4D97-AF65-F5344CB8AC3E}">
        <p14:creationId xmlns:p14="http://schemas.microsoft.com/office/powerpoint/2010/main" val="3351687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guidelines for autism package utilization(</a:t>
            </a:r>
            <a:r>
              <a:rPr lang="en-US" dirty="0" err="1"/>
              <a:t>conti</a:t>
            </a:r>
            <a:r>
              <a:rPr lang="en-US" dirty="0"/>
              <a:t>..)</a:t>
            </a:r>
          </a:p>
        </p:txBody>
      </p:sp>
      <p:sp>
        <p:nvSpPr>
          <p:cNvPr id="3" name="Content Placeholder 2"/>
          <p:cNvSpPr>
            <a:spLocks noGrp="1"/>
          </p:cNvSpPr>
          <p:nvPr>
            <p:ph idx="1"/>
          </p:nvPr>
        </p:nvSpPr>
        <p:spPr/>
        <p:txBody>
          <a:bodyPr>
            <a:normAutofit fontScale="55000" lnSpcReduction="20000"/>
          </a:bodyPr>
          <a:lstStyle/>
          <a:p>
            <a:pPr marL="114300" indent="0">
              <a:buNone/>
            </a:pPr>
            <a:r>
              <a:rPr lang="en-IN" sz="2900" b="1" dirty="0"/>
              <a:t>Services to be provided under the Scheme</a:t>
            </a:r>
            <a:r>
              <a:rPr lang="en-IN" sz="2000" b="1" dirty="0"/>
              <a:t>:</a:t>
            </a:r>
            <a:r>
              <a:rPr lang="en-IN" b="1" dirty="0"/>
              <a:t> </a:t>
            </a:r>
            <a:endParaRPr lang="en-IN" dirty="0"/>
          </a:p>
          <a:p>
            <a:pPr marL="1200150" lvl="2" indent="-285750">
              <a:lnSpc>
                <a:spcPct val="150000"/>
              </a:lnSpc>
              <a:buFont typeface="Wingdings" pitchFamily="2" charset="2"/>
              <a:buChar char="Ø"/>
            </a:pPr>
            <a:r>
              <a:rPr lang="en-IN" sz="2500" dirty="0" smtClean="0"/>
              <a:t>Special </a:t>
            </a:r>
            <a:r>
              <a:rPr lang="en-IN" sz="2500" dirty="0"/>
              <a:t>Education</a:t>
            </a:r>
          </a:p>
          <a:p>
            <a:pPr marL="1200150" lvl="2" indent="-285750">
              <a:lnSpc>
                <a:spcPct val="150000"/>
              </a:lnSpc>
              <a:buFont typeface="Wingdings" pitchFamily="2" charset="2"/>
              <a:buChar char="Ø"/>
            </a:pPr>
            <a:r>
              <a:rPr lang="en-IN" sz="2500" dirty="0"/>
              <a:t>Occupational Therapy</a:t>
            </a:r>
          </a:p>
          <a:p>
            <a:pPr marL="1200150" lvl="2" indent="-285750">
              <a:lnSpc>
                <a:spcPct val="150000"/>
              </a:lnSpc>
              <a:buFont typeface="Wingdings" pitchFamily="2" charset="2"/>
              <a:buChar char="Ø"/>
            </a:pPr>
            <a:r>
              <a:rPr lang="en-IN" sz="2500" dirty="0"/>
              <a:t>Developmental Therapy</a:t>
            </a:r>
          </a:p>
          <a:p>
            <a:pPr marL="1200150" lvl="2" indent="-285750">
              <a:lnSpc>
                <a:spcPct val="150000"/>
              </a:lnSpc>
              <a:buFont typeface="Wingdings" pitchFamily="2" charset="2"/>
              <a:buChar char="Ø"/>
            </a:pPr>
            <a:r>
              <a:rPr lang="en-IN" sz="2500" dirty="0"/>
              <a:t>Speech &amp; Language Therapy</a:t>
            </a:r>
          </a:p>
          <a:p>
            <a:pPr marL="1200150" lvl="2" indent="-285750">
              <a:lnSpc>
                <a:spcPct val="150000"/>
              </a:lnSpc>
              <a:buFont typeface="Wingdings" pitchFamily="2" charset="2"/>
              <a:buChar char="Ø"/>
            </a:pPr>
            <a:r>
              <a:rPr lang="en-IN" sz="2500" dirty="0"/>
              <a:t>Psychological services</a:t>
            </a:r>
          </a:p>
          <a:p>
            <a:pPr marL="1200150" lvl="2" indent="-285750">
              <a:lnSpc>
                <a:spcPct val="150000"/>
              </a:lnSpc>
              <a:buFont typeface="Wingdings" pitchFamily="2" charset="2"/>
              <a:buChar char="Ø"/>
            </a:pPr>
            <a:r>
              <a:rPr lang="en-IN" sz="2500" dirty="0"/>
              <a:t>Physiotherapy</a:t>
            </a:r>
          </a:p>
          <a:p>
            <a:pPr marL="114300" indent="0">
              <a:buNone/>
            </a:pPr>
            <a:r>
              <a:rPr lang="en-IN" sz="2900" b="1" dirty="0"/>
              <a:t>Professional Requirement</a:t>
            </a:r>
            <a:r>
              <a:rPr lang="en-IN" sz="2000" b="1" dirty="0"/>
              <a:t>:</a:t>
            </a:r>
          </a:p>
          <a:p>
            <a:pPr marL="1200150" lvl="2" indent="-285750">
              <a:lnSpc>
                <a:spcPct val="150000"/>
              </a:lnSpc>
              <a:buFont typeface="Wingdings" pitchFamily="2" charset="2"/>
              <a:buChar char="Ø"/>
            </a:pPr>
            <a:r>
              <a:rPr lang="en-IN" sz="2500" dirty="0" smtClean="0"/>
              <a:t>Psychiatrist</a:t>
            </a:r>
            <a:endParaRPr lang="en-IN" sz="2500" dirty="0"/>
          </a:p>
          <a:p>
            <a:pPr marL="1200150" lvl="2" indent="-285750">
              <a:lnSpc>
                <a:spcPct val="150000"/>
              </a:lnSpc>
              <a:buFont typeface="Wingdings" pitchFamily="2" charset="2"/>
              <a:buChar char="Ø"/>
            </a:pPr>
            <a:r>
              <a:rPr lang="en-IN" sz="2500" dirty="0"/>
              <a:t>Paediatrician</a:t>
            </a:r>
          </a:p>
          <a:p>
            <a:pPr marL="1200150" lvl="2" indent="-285750">
              <a:lnSpc>
                <a:spcPct val="150000"/>
              </a:lnSpc>
              <a:buFont typeface="Wingdings" pitchFamily="2" charset="2"/>
              <a:buChar char="Ø"/>
            </a:pPr>
            <a:r>
              <a:rPr lang="en-IN" sz="2500" dirty="0"/>
              <a:t>Psychologist</a:t>
            </a:r>
          </a:p>
          <a:p>
            <a:pPr marL="1200150" lvl="2" indent="-285750">
              <a:lnSpc>
                <a:spcPct val="150000"/>
              </a:lnSpc>
              <a:buFont typeface="Wingdings" pitchFamily="2" charset="2"/>
              <a:buChar char="Ø"/>
            </a:pPr>
            <a:r>
              <a:rPr lang="en-IN" sz="2500" dirty="0"/>
              <a:t>Occupational therapist</a:t>
            </a:r>
          </a:p>
          <a:p>
            <a:pPr marL="1200150" lvl="2" indent="-285750">
              <a:lnSpc>
                <a:spcPct val="150000"/>
              </a:lnSpc>
              <a:buFont typeface="Wingdings" pitchFamily="2" charset="2"/>
              <a:buChar char="Ø"/>
            </a:pPr>
            <a:r>
              <a:rPr lang="en-IN" sz="2500" dirty="0"/>
              <a:t>Speech therapist</a:t>
            </a:r>
          </a:p>
          <a:p>
            <a:pPr marL="1200150" lvl="2" indent="-285750">
              <a:lnSpc>
                <a:spcPct val="150000"/>
              </a:lnSpc>
              <a:buFont typeface="Wingdings" pitchFamily="2" charset="2"/>
              <a:buChar char="Ø"/>
            </a:pPr>
            <a:r>
              <a:rPr lang="en-IN" sz="2500" dirty="0"/>
              <a:t>Social worker</a:t>
            </a:r>
          </a:p>
          <a:p>
            <a:pPr marL="114300" indent="0">
              <a:buNone/>
            </a:pPr>
            <a:endParaRPr lang="en-US" dirty="0"/>
          </a:p>
        </p:txBody>
      </p:sp>
    </p:spTree>
    <p:extLst>
      <p:ext uri="{BB962C8B-B14F-4D97-AF65-F5344CB8AC3E}">
        <p14:creationId xmlns:p14="http://schemas.microsoft.com/office/powerpoint/2010/main" val="111043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guidelines for autism package utilization(</a:t>
            </a:r>
            <a:r>
              <a:rPr lang="en-US" dirty="0" err="1"/>
              <a:t>conti</a:t>
            </a:r>
            <a:r>
              <a:rPr lang="en-US" dirty="0"/>
              <a:t>..)</a:t>
            </a:r>
          </a:p>
        </p:txBody>
      </p:sp>
      <p:sp>
        <p:nvSpPr>
          <p:cNvPr id="3" name="Content Placeholder 2"/>
          <p:cNvSpPr>
            <a:spLocks noGrp="1"/>
          </p:cNvSpPr>
          <p:nvPr>
            <p:ph idx="1"/>
          </p:nvPr>
        </p:nvSpPr>
        <p:spPr/>
        <p:txBody>
          <a:bodyPr/>
          <a:lstStyle/>
          <a:p>
            <a:pPr marL="114300" indent="0">
              <a:lnSpc>
                <a:spcPct val="150000"/>
              </a:lnSpc>
              <a:buNone/>
            </a:pPr>
            <a:r>
              <a:rPr lang="en-IN" sz="2800" b="1" dirty="0"/>
              <a:t>Scope of Coverage</a:t>
            </a:r>
          </a:p>
          <a:p>
            <a:pPr marL="1257300" lvl="2" indent="-342900">
              <a:lnSpc>
                <a:spcPct val="150000"/>
              </a:lnSpc>
              <a:buFont typeface="Wingdings" pitchFamily="2" charset="2"/>
              <a:buChar char="Ø"/>
            </a:pPr>
            <a:r>
              <a:rPr lang="en-IN" sz="2000" dirty="0"/>
              <a:t>Coverage for Autism includes therapies such as Special Education, </a:t>
            </a:r>
          </a:p>
          <a:p>
            <a:pPr marL="1257300" lvl="2" indent="-342900">
              <a:lnSpc>
                <a:spcPct val="150000"/>
              </a:lnSpc>
              <a:buFont typeface="Wingdings" pitchFamily="2" charset="2"/>
              <a:buChar char="Ø"/>
            </a:pPr>
            <a:r>
              <a:rPr lang="en-IN" sz="2000" dirty="0"/>
              <a:t>Physiotherapy, </a:t>
            </a:r>
          </a:p>
          <a:p>
            <a:pPr marL="1257300" lvl="2" indent="-342900">
              <a:lnSpc>
                <a:spcPct val="150000"/>
              </a:lnSpc>
              <a:buFont typeface="Wingdings" pitchFamily="2" charset="2"/>
              <a:buChar char="Ø"/>
            </a:pPr>
            <a:r>
              <a:rPr lang="en-IN" sz="2000" dirty="0"/>
              <a:t>Occupational Therapy, </a:t>
            </a:r>
          </a:p>
          <a:p>
            <a:pPr marL="1257300" lvl="2" indent="-342900">
              <a:lnSpc>
                <a:spcPct val="150000"/>
              </a:lnSpc>
              <a:buFont typeface="Wingdings" pitchFamily="2" charset="2"/>
              <a:buChar char="Ø"/>
            </a:pPr>
            <a:r>
              <a:rPr lang="en-IN" sz="2000" dirty="0"/>
              <a:t>Speech &amp; Language Therapy, </a:t>
            </a:r>
          </a:p>
          <a:p>
            <a:pPr marL="1257300" lvl="2" indent="-342900">
              <a:lnSpc>
                <a:spcPct val="150000"/>
              </a:lnSpc>
              <a:buFont typeface="Wingdings" pitchFamily="2" charset="2"/>
              <a:buChar char="Ø"/>
            </a:pPr>
            <a:r>
              <a:rPr lang="en-IN" sz="2000" dirty="0"/>
              <a:t>Developmental Therapy, </a:t>
            </a:r>
          </a:p>
          <a:p>
            <a:pPr marL="1257300" lvl="2" indent="-342900">
              <a:lnSpc>
                <a:spcPct val="150000"/>
              </a:lnSpc>
              <a:buFont typeface="Wingdings" pitchFamily="2" charset="2"/>
              <a:buChar char="Ø"/>
            </a:pPr>
            <a:r>
              <a:rPr lang="en-IN" sz="2000" dirty="0"/>
              <a:t>Psychological Services, etc. </a:t>
            </a:r>
          </a:p>
          <a:p>
            <a:pPr marL="114300" indent="0">
              <a:buNone/>
            </a:pPr>
            <a:endParaRPr lang="en-US" dirty="0"/>
          </a:p>
        </p:txBody>
      </p:sp>
    </p:spTree>
    <p:extLst>
      <p:ext uri="{BB962C8B-B14F-4D97-AF65-F5344CB8AC3E}">
        <p14:creationId xmlns:p14="http://schemas.microsoft.com/office/powerpoint/2010/main" val="2167862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1125</TotalTime>
  <Words>1089</Words>
  <Application>Microsoft Office PowerPoint</Application>
  <PresentationFormat>On-screen Show (4:3)</PresentationFormat>
  <Paragraphs>376</Paragraphs>
  <Slides>54</Slides>
  <Notes>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Apothecary</vt:lpstr>
      <vt:lpstr>Autism meeting</vt:lpstr>
      <vt:lpstr>General introduction about the scheme</vt:lpstr>
      <vt:lpstr>General introduction about the scheme</vt:lpstr>
      <vt:lpstr>General introduction about the scheme</vt:lpstr>
      <vt:lpstr>Autism  Spectrum Disorders</vt:lpstr>
      <vt:lpstr>BASIC guidelines for autism package utilization</vt:lpstr>
      <vt:lpstr>BASIC guidelines for autism package utilization(conti..)</vt:lpstr>
      <vt:lpstr>BASIC guidelines for autism package utilization(conti..)</vt:lpstr>
      <vt:lpstr>BASIC guidelines for autism package utilization(conti..)</vt:lpstr>
      <vt:lpstr>Steps to login to the CMCHISTN application</vt:lpstr>
      <vt:lpstr>Login steps(Conti..)</vt:lpstr>
      <vt:lpstr>Login Steps(conti…)</vt:lpstr>
      <vt:lpstr>INSurance coordinator</vt:lpstr>
      <vt:lpstr>Insurance Coordinator Roles</vt:lpstr>
      <vt:lpstr>Insurance Coordinator Roles(Conti..)</vt:lpstr>
      <vt:lpstr>Insurance Coordinator Roles(Conti..)</vt:lpstr>
      <vt:lpstr>Insurance Coordinator Roles(Conti..)</vt:lpstr>
      <vt:lpstr>PowerPoint Presentation</vt:lpstr>
      <vt:lpstr>PowerPoint Presentation</vt:lpstr>
      <vt:lpstr>Emergency Draft in normal draft page </vt:lpstr>
      <vt:lpstr>Dedicated medical officer</vt:lpstr>
      <vt:lpstr>DMO’s Roles</vt:lpstr>
      <vt:lpstr>DMO’s Roles</vt:lpstr>
      <vt:lpstr>PowerPoint Presentation</vt:lpstr>
      <vt:lpstr>Steps to be followed to submit patient details.</vt:lpstr>
      <vt:lpstr>Steps to be followed to submit patient details (Conti..)</vt:lpstr>
      <vt:lpstr>Steps to be followed to submit patient details (Conti..)</vt:lpstr>
      <vt:lpstr>DMO(Preauthorization)</vt:lpstr>
      <vt:lpstr>DMO(Preauthorization) (conti..)</vt:lpstr>
      <vt:lpstr>DMO(Preauthorization) (conti..)</vt:lpstr>
      <vt:lpstr>DMO(Preauthorization) (conti..)</vt:lpstr>
      <vt:lpstr>DMO(Preauthorization) (conti..)</vt:lpstr>
      <vt:lpstr>DMO(Preauthorization) (conti..)</vt:lpstr>
      <vt:lpstr>PowerPoint Presentation</vt:lpstr>
      <vt:lpstr>DMO(Preauthorization) (conti..)</vt:lpstr>
      <vt:lpstr>DMO(Preauthorization) (conti..)</vt:lpstr>
      <vt:lpstr>DMO(Preauthorization) (conti..)</vt:lpstr>
      <vt:lpstr>PowerPoint Presentation</vt:lpstr>
      <vt:lpstr>DMO(Preauthorization) (conti..)</vt:lpstr>
      <vt:lpstr>PowerPoint Presentation</vt:lpstr>
      <vt:lpstr>DMO(Preauthorization) (conti..)</vt:lpstr>
      <vt:lpstr>CLAIMS</vt:lpstr>
      <vt:lpstr>CLAIMS</vt:lpstr>
      <vt:lpstr>CLAIMS</vt:lpstr>
      <vt:lpstr>PowerPoint Presentation</vt:lpstr>
      <vt:lpstr>PowerPoint Presentation</vt:lpstr>
      <vt:lpstr>PowerPoint Presentation</vt:lpstr>
      <vt:lpstr>Steps to submit the claim(conti..)</vt:lpstr>
      <vt:lpstr>Steps to submit the claim(conti..)</vt:lpstr>
      <vt:lpstr>Steps to submit the claim(conti..)</vt:lpstr>
      <vt:lpstr>Claims</vt:lpstr>
      <vt:lpstr>Claims</vt:lpstr>
      <vt:lpstr>Mis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 login to the CMCHISTN application</dc:title>
  <dc:creator>TNCMCHIS</dc:creator>
  <cp:lastModifiedBy>TNCMCHIS</cp:lastModifiedBy>
  <cp:revision>70</cp:revision>
  <dcterms:created xsi:type="dcterms:W3CDTF">2017-12-07T05:41:44Z</dcterms:created>
  <dcterms:modified xsi:type="dcterms:W3CDTF">2017-12-09T11:24:48Z</dcterms:modified>
</cp:coreProperties>
</file>